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79"/>
  </p:notesMasterIdLst>
  <p:sldIdLst>
    <p:sldId id="256" r:id="rId3"/>
    <p:sldId id="272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07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50" r:id="rId48"/>
    <p:sldId id="451" r:id="rId49"/>
    <p:sldId id="452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65" r:id="rId63"/>
    <p:sldId id="466" r:id="rId64"/>
    <p:sldId id="467" r:id="rId65"/>
    <p:sldId id="468" r:id="rId66"/>
    <p:sldId id="469" r:id="rId67"/>
    <p:sldId id="470" r:id="rId68"/>
    <p:sldId id="703" r:id="rId69"/>
    <p:sldId id="704" r:id="rId70"/>
    <p:sldId id="705" r:id="rId71"/>
    <p:sldId id="706" r:id="rId72"/>
    <p:sldId id="707" r:id="rId73"/>
    <p:sldId id="712" r:id="rId74"/>
    <p:sldId id="709" r:id="rId75"/>
    <p:sldId id="710" r:id="rId76"/>
    <p:sldId id="300" r:id="rId77"/>
    <p:sldId id="400" r:id="rId7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F9BFC1"/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4" d="100"/>
          <a:sy n="114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MLP</a:t>
            </a:r>
            <a:r>
              <a:rPr lang="ko-KR" altLang="en-US" dirty="0"/>
              <a:t>와 </a:t>
            </a:r>
            <a:r>
              <a:rPr lang="ko-KR" altLang="en-US" dirty="0" err="1"/>
              <a:t>케라스</a:t>
            </a:r>
            <a:r>
              <a:rPr lang="ko-KR" altLang="en-US" dirty="0"/>
              <a:t> 라이브러리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B7B7A-EE76-4080-AA72-2AECC440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복습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E66F32-5834-46E5-BA3D-2673CA6FE1F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98666" y="1600200"/>
            <a:ext cx="7381617" cy="4495800"/>
          </a:xfrm>
        </p:spPr>
      </p:pic>
    </p:spTree>
    <p:extLst>
      <p:ext uri="{BB962C8B-B14F-4D97-AF65-F5344CB8AC3E}">
        <p14:creationId xmlns:p14="http://schemas.microsoft.com/office/powerpoint/2010/main" val="368602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6811E-8FC8-496F-AC88-525A50E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활성화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EF1BAF-AB90-4EEE-8BE5-F6432267B58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그래디언트</a:t>
            </a:r>
            <a:r>
              <a:rPr lang="ko-KR" altLang="en-US" sz="1800" b="0" i="0" u="none" strike="noStrike" baseline="0" dirty="0">
                <a:latin typeface="SandSm"/>
              </a:rPr>
              <a:t> 소실 문제를 해결하기 위하여 심층 신경망에서는 활성화 함수로 </a:t>
            </a:r>
            <a:r>
              <a:rPr lang="en-US" altLang="ko-KR" sz="1800" b="0" i="0" u="none" strike="noStrike" baseline="0" dirty="0" err="1">
                <a:latin typeface="SandSm"/>
              </a:rPr>
              <a:t>ReLU</a:t>
            </a:r>
            <a:r>
              <a:rPr lang="en-US" altLang="ko-KR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>
                <a:latin typeface="SandSm"/>
              </a:rPr>
              <a:t>함수를 많이 사용한다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3B656-0C69-48B5-8C23-D98116FC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32002"/>
            <a:ext cx="55245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2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D0508-CA3C-4522-A2F7-CC5C21E9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활성화</a:t>
            </a:r>
            <a:r>
              <a:rPr lang="en-US" altLang="ko-KR" dirty="0"/>
              <a:t> </a:t>
            </a:r>
            <a:r>
              <a:rPr lang="ko-KR" altLang="en-US" dirty="0"/>
              <a:t>함수 실험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3BA1D-7BBF-47EC-8E49-337B5AEE16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  <a:hlinkClick r:id="rId2"/>
              </a:rPr>
              <a:t>https://playground.tensorflow.org</a:t>
            </a:r>
            <a:r>
              <a:rPr lang="ko-KR" altLang="en-US" sz="1800" b="0" i="0" u="none" strike="noStrike" baseline="0" dirty="0">
                <a:latin typeface="SandSm"/>
              </a:rPr>
              <a:t>로 실험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097B09-ADA1-4690-888F-171D6B2C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5" y="2276872"/>
            <a:ext cx="8620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9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7958D-FA61-454B-B473-1146FC43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활성화 함수 변경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EAD725-8568-4CCE-9DC4-7D049B1FFFE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988840"/>
            <a:ext cx="8153400" cy="2415822"/>
          </a:xfrm>
        </p:spPr>
      </p:pic>
    </p:spTree>
    <p:extLst>
      <p:ext uri="{BB962C8B-B14F-4D97-AF65-F5344CB8AC3E}">
        <p14:creationId xmlns:p14="http://schemas.microsoft.com/office/powerpoint/2010/main" val="211916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41A2C-FC6D-4753-833A-83FE5BF2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 선택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B2379-6967-41AA-B6D4-D0AD3153193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153400" cy="4495800"/>
          </a:xfrm>
        </p:spPr>
        <p:txBody>
          <a:bodyPr/>
          <a:lstStyle/>
          <a:p>
            <a:r>
              <a:rPr lang="ko-KR" altLang="en-US" sz="1800" b="0" i="0" u="none" strike="noStrike" baseline="0" dirty="0">
                <a:latin typeface="SandSm"/>
              </a:rPr>
              <a:t>손실 함수로는 이제까지는 평균 제곱 오차</a:t>
            </a:r>
            <a:r>
              <a:rPr lang="en-US" altLang="ko-KR" sz="1800" b="0" i="0" u="none" strike="noStrike" baseline="0" dirty="0">
                <a:latin typeface="SandSm"/>
              </a:rPr>
              <a:t>(Mean Squared Error: MSE)</a:t>
            </a:r>
            <a:r>
              <a:rPr lang="ko-KR" altLang="en-US" sz="1800" b="0" i="0" u="none" strike="noStrike" baseline="0" dirty="0">
                <a:latin typeface="SandSm"/>
              </a:rPr>
              <a:t>를 사용</a:t>
            </a:r>
            <a:endParaRPr lang="en-US" altLang="ko-KR" sz="1800" b="0" i="0" u="none" strike="noStrike" baseline="0" dirty="0">
              <a:latin typeface="SandSm"/>
            </a:endParaRPr>
          </a:p>
          <a:p>
            <a:endParaRPr lang="en-US" altLang="ko-KR" sz="1800" dirty="0">
              <a:latin typeface="SandSm"/>
            </a:endParaRPr>
          </a:p>
          <a:p>
            <a:endParaRPr lang="en-US" altLang="ko-KR" sz="1800" dirty="0">
              <a:latin typeface="SandSm"/>
            </a:endParaRPr>
          </a:p>
          <a:p>
            <a:endParaRPr lang="en-US" altLang="ko-KR" sz="1800" dirty="0">
              <a:latin typeface="SandSm"/>
            </a:endParaRP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정답과 </a:t>
            </a:r>
            <a:r>
              <a:rPr lang="ko-KR" altLang="en-US" sz="1800" b="0" i="0" u="none" strike="noStrike" baseline="0" dirty="0" err="1">
                <a:latin typeface="SandSm"/>
              </a:rPr>
              <a:t>예측값의</a:t>
            </a:r>
            <a:r>
              <a:rPr lang="ko-KR" altLang="en-US" sz="1800" b="0" i="0" u="none" strike="noStrike" baseline="0" dirty="0">
                <a:latin typeface="SandSm"/>
              </a:rPr>
              <a:t> 차이가 커지면 </a:t>
            </a:r>
            <a:r>
              <a:rPr lang="en-US" altLang="ko-KR" sz="1800" b="0" i="0" u="none" strike="noStrike" baseline="0" dirty="0">
                <a:latin typeface="SandSm"/>
              </a:rPr>
              <a:t>MSE</a:t>
            </a:r>
            <a:r>
              <a:rPr lang="ko-KR" altLang="en-US" sz="1800" b="0" i="0" u="none" strike="noStrike" baseline="0" dirty="0">
                <a:latin typeface="SandSm"/>
              </a:rPr>
              <a:t>도 커지므로 충분히 사용할 수 있는 손실 함수이다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하지만 분류 문제를 위해서는 </a:t>
            </a:r>
            <a:r>
              <a:rPr lang="en-US" altLang="ko-KR" sz="1800" b="0" i="0" u="none" strike="noStrike" baseline="0" dirty="0">
                <a:latin typeface="SandSm"/>
              </a:rPr>
              <a:t>MSE</a:t>
            </a:r>
            <a:r>
              <a:rPr lang="ko-KR" altLang="en-US" sz="1800" b="0" i="0" u="none" strike="noStrike" baseline="0" dirty="0">
                <a:latin typeface="SandSm"/>
              </a:rPr>
              <a:t>보다는 더 성능이 좋은 손실 함수가 개발되어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2CC2A6-9762-48EC-B1B1-7DA68CD9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132856"/>
            <a:ext cx="25812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85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159E6-C48C-4AFA-9E51-A058D5A6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소프트맥스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) </a:t>
            </a:r>
            <a:r>
              <a:rPr lang="ko-KR" altLang="en-US" dirty="0"/>
              <a:t>활성화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C8AF9-4FAB-4B23-9D5B-CD95201BAB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“</a:t>
            </a:r>
            <a:r>
              <a:rPr lang="ko-KR" altLang="en-US" sz="1800" b="0" i="0" u="none" strike="noStrike" baseline="0" dirty="0" err="1">
                <a:latin typeface="SandSm"/>
              </a:rPr>
              <a:t>소프트맥스”라는</a:t>
            </a:r>
            <a:r>
              <a:rPr lang="ko-KR" altLang="en-US" sz="1800" b="0" i="0" u="none" strike="noStrike" baseline="0" dirty="0">
                <a:latin typeface="SandSm"/>
              </a:rPr>
              <a:t> 이름이 붙은 이유는 이것이 </a:t>
            </a:r>
            <a:r>
              <a:rPr lang="en-US" altLang="ko-KR" sz="1800" b="0" i="0" u="none" strike="noStrike" baseline="0" dirty="0">
                <a:latin typeface="SandSm"/>
              </a:rPr>
              <a:t>max </a:t>
            </a:r>
            <a:r>
              <a:rPr lang="ko-KR" altLang="en-US" sz="1800" b="0" i="0" u="none" strike="noStrike" baseline="0" dirty="0">
                <a:latin typeface="SandSm"/>
              </a:rPr>
              <a:t>함수의 소프트한 버전이기 때문이다</a:t>
            </a:r>
            <a:r>
              <a:rPr lang="en-US" altLang="ko-KR" sz="1800" b="0" i="0" u="none" strike="noStrike" baseline="0" dirty="0">
                <a:latin typeface="SandSm"/>
              </a:rPr>
              <a:t>. Max </a:t>
            </a:r>
            <a:r>
              <a:rPr lang="ko-KR" altLang="en-US" sz="1800" b="0" i="0" u="none" strike="noStrike" baseline="0" dirty="0">
                <a:latin typeface="SandSm"/>
              </a:rPr>
              <a:t>함수의 출력은 전적으로 최대 </a:t>
            </a:r>
            <a:r>
              <a:rPr lang="ko-KR" altLang="en-US" sz="1800" b="0" i="0" u="none" strike="noStrike" baseline="0" dirty="0" err="1">
                <a:latin typeface="SandSm"/>
              </a:rPr>
              <a:t>입력값에</a:t>
            </a:r>
            <a:r>
              <a:rPr lang="ko-KR" altLang="en-US" sz="1800" b="0" i="0" u="none" strike="noStrike" baseline="0" dirty="0">
                <a:latin typeface="SandSm"/>
              </a:rPr>
              <a:t> 의하여 결정된다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B9C2A8-02D6-443C-9508-47EB7D01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98" y="2708920"/>
            <a:ext cx="74295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3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4F75A-1D89-4091-ADE9-4D179C2D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손실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6E349-71C8-4134-9FC0-9F73CD2FD3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교차 엔트로피는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개의 확률 분포 </a:t>
            </a:r>
            <a:r>
              <a:rPr lang="en-US" altLang="ko-KR" sz="1800" b="0" i="0" u="none" strike="noStrike" baseline="0" dirty="0">
                <a:latin typeface="SandSm"/>
              </a:rPr>
              <a:t>p, q</a:t>
            </a:r>
            <a:r>
              <a:rPr lang="ko-KR" altLang="en-US" sz="1800" b="0" i="0" u="none" strike="noStrike" baseline="0" dirty="0">
                <a:latin typeface="SandSm"/>
              </a:rPr>
              <a:t>에 대해서 다음과 같이 정의된다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B9E25B-DFDD-415B-ABC7-3A5EF158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060848"/>
            <a:ext cx="3109276" cy="6614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EEC6E0-B1FA-4945-8E84-210CB370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103251"/>
            <a:ext cx="60102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7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4F75A-1D89-4091-ADE9-4D179C2D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손실 함수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EEC6E0-B1FA-4945-8E84-210CB370B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010275" cy="3019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5C1560-9ABA-498D-B407-E87AF102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913809"/>
            <a:ext cx="4728517" cy="10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3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4F75A-1D89-4091-ADE9-4D179C2D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완벽하게 일치한다면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EEC6E0-B1FA-4945-8E84-210CB370B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010275" cy="3019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DCF9A-5C1D-42AB-BEC4-70B3D96FEAE0}"/>
              </a:ext>
            </a:extLst>
          </p:cNvPr>
          <p:cNvSpPr txBox="1"/>
          <p:nvPr/>
        </p:nvSpPr>
        <p:spPr>
          <a:xfrm>
            <a:off x="5868144" y="1844824"/>
            <a:ext cx="489236" cy="1754326"/>
          </a:xfrm>
          <a:prstGeom prst="rect">
            <a:avLst/>
          </a:prstGeom>
          <a:solidFill>
            <a:srgbClr val="F9BFC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1.0</a:t>
            </a:r>
          </a:p>
          <a:p>
            <a:endParaRPr lang="en-US" altLang="ko-KR" dirty="0"/>
          </a:p>
          <a:p>
            <a:r>
              <a:rPr lang="en-US" altLang="ko-KR" dirty="0"/>
              <a:t>0.0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0.0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631EB1-27E3-4FF0-87BA-E2AFEEB7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915981"/>
            <a:ext cx="4824536" cy="10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8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AFE76-1FC8-4402-A862-95BDBAFE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교차 엔트로피의 계산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38E5756-E82F-4732-B663-32AEB74FE2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07704" y="1700808"/>
            <a:ext cx="4762500" cy="138112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67F78F-49C2-4DD2-9009-07572DDF0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30454"/>
            <a:ext cx="6532857" cy="21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8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심층 신경망의 구조를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은닉층의 역할을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그래디언트</a:t>
            </a:r>
            <a:r>
              <a:rPr lang="ko-KR" altLang="en-US" dirty="0"/>
              <a:t> 소실 문제를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새로 등장한 여러 가지 활성화 함수를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다양한 손실 함수를 이해한다</a:t>
            </a:r>
            <a:r>
              <a:rPr lang="en-US" altLang="ko-KR" dirty="0"/>
              <a:t>.</a:t>
            </a:r>
          </a:p>
          <a:p>
            <a:pPr lvl="0" fontAlgn="base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2696AA-E1E0-46EF-A0B5-1B981895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819153"/>
            <a:ext cx="5044827" cy="281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AD9AB-931D-4ABF-9E52-B2E3BEAE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 제곱 오차 </a:t>
            </a:r>
            <a:r>
              <a:rPr lang="en-US" altLang="ko-KR" dirty="0"/>
              <a:t>vs </a:t>
            </a:r>
            <a:r>
              <a:rPr lang="ko-KR" altLang="en-US" dirty="0"/>
              <a:t>교차 엔트로피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4A132A5-0253-47A1-AC54-57FA93E3AC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문제를 간단히 하기 위하여 출력 유닛이 하나인 경우만 생각하자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230F8B-2FBF-42F3-B51E-3B600C06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49578"/>
            <a:ext cx="5904656" cy="9300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51A9BC-82B6-4ECA-AF2F-59FCA478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38" y="3349226"/>
            <a:ext cx="4464496" cy="894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888991-3019-4B44-A0D4-DC928D75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99" y="4490005"/>
            <a:ext cx="5383312" cy="8223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2D54FD-1DC8-4FF3-91C9-E7BAE5505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331" y="3061488"/>
            <a:ext cx="2763799" cy="1244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30072B-1D32-4148-9176-8ADC4C218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514" y="4625963"/>
            <a:ext cx="2796699" cy="201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9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03F1C-B363-4324-BB13-6E9C10BD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케라스에서</a:t>
            </a:r>
            <a:r>
              <a:rPr lang="ko-KR" altLang="en-US" dirty="0"/>
              <a:t> 손실함수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FF4D29-DEF4-4F9F-9DD2-4D49500E65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 err="1">
                <a:latin typeface="YDVYGOStd54"/>
              </a:rPr>
              <a:t>BinaryCrossentropy</a:t>
            </a:r>
            <a:r>
              <a:rPr lang="en-US" altLang="ko-KR" sz="1800" b="0" i="0" u="none" strike="noStrike" baseline="0" dirty="0">
                <a:latin typeface="YDVYGOStd54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이진 교차 엔트로피</a:t>
            </a:r>
            <a:r>
              <a:rPr lang="en-US" altLang="ko-KR" sz="1800" b="0" i="0" u="none" strike="noStrike" baseline="0" dirty="0">
                <a:latin typeface="SandSm"/>
              </a:rPr>
              <a:t>(BCE)</a:t>
            </a:r>
            <a:r>
              <a:rPr lang="ko-KR" altLang="en-US" sz="1800" b="0" i="0" u="none" strike="noStrike" baseline="0" dirty="0">
                <a:latin typeface="SandSm"/>
              </a:rPr>
              <a:t>는 이진 분류 문제를 해결하는 데 사용되는 손실 함수이다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즉 우리가 분류해야 하는 부류가 두 </a:t>
            </a:r>
            <a:r>
              <a:rPr lang="ko-KR" altLang="en-US" sz="1800" b="0" i="0" u="none" strike="noStrike" baseline="0" dirty="0" err="1">
                <a:latin typeface="SandSm"/>
              </a:rPr>
              <a:t>가지뿐일</a:t>
            </a:r>
            <a:r>
              <a:rPr lang="ko-KR" altLang="en-US" sz="1800" b="0" i="0" u="none" strike="noStrike" baseline="0" dirty="0">
                <a:latin typeface="SandSm"/>
              </a:rPr>
              <a:t> 때 사용한다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예를 들어 이미지를 “강아지”</a:t>
            </a:r>
            <a:r>
              <a:rPr lang="en-US" altLang="ko-KR" sz="1800" b="0" i="0" u="none" strike="noStrike" baseline="0" dirty="0">
                <a:latin typeface="SandSm"/>
              </a:rPr>
              <a:t>, “</a:t>
            </a:r>
            <a:r>
              <a:rPr lang="ko-KR" altLang="en-US" sz="1800" b="0" i="0" u="none" strike="noStrike" baseline="0" dirty="0">
                <a:latin typeface="SandSm"/>
              </a:rPr>
              <a:t>강아지 </a:t>
            </a:r>
            <a:r>
              <a:rPr lang="ko-KR" altLang="en-US" sz="1800" b="0" i="0" u="none" strike="noStrike" baseline="0" dirty="0" err="1">
                <a:latin typeface="SandSm"/>
              </a:rPr>
              <a:t>아님”의</a:t>
            </a:r>
            <a:r>
              <a:rPr lang="ko-KR" altLang="en-US" sz="1800" b="0" i="0" u="none" strike="noStrike" baseline="0" dirty="0">
                <a:latin typeface="SandSm"/>
              </a:rPr>
              <a:t> 두 부류로 분류할 때 </a:t>
            </a:r>
            <a:r>
              <a:rPr lang="en-US" altLang="ko-KR" sz="1800" b="0" i="0" u="none" strike="noStrike" baseline="0" dirty="0" err="1">
                <a:latin typeface="SandSm"/>
              </a:rPr>
              <a:t>BinaryCrossentropy</a:t>
            </a:r>
            <a:r>
              <a:rPr lang="ko-KR" altLang="en-US" sz="1800" b="0" i="0" u="none" strike="noStrike" baseline="0" dirty="0">
                <a:latin typeface="SandSm"/>
              </a:rPr>
              <a:t>를 사용한다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DE7C3D-26BC-4DD9-805D-082A04AE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190363"/>
            <a:ext cx="6264696" cy="19749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C501B0-D577-4B38-82BA-5F0C45C4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48" y="5301208"/>
            <a:ext cx="4629500" cy="8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24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2544-6F34-41D6-A091-6E0A04F3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계산예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BAA0F-DE2A-46BC-B919-DE67A0FD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16284"/>
            <a:ext cx="4514850" cy="1028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029779-7CAD-4805-A346-5E3E8E554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77" y="2714701"/>
            <a:ext cx="4680520" cy="13598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DE398-6A90-41FA-9580-2123D4A9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1" y="4293147"/>
            <a:ext cx="4176464" cy="610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09C5B4-558A-412D-8939-9D4ABCB29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877" y="5074078"/>
            <a:ext cx="4475921" cy="17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94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1B36A-AB99-4004-BE10-1B38C54C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71887-34BF-4A75-9946-DF70DFC22A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 err="1">
                <a:latin typeface="YDVYGOStd54"/>
              </a:rPr>
              <a:t>CategoricalCrossentropy</a:t>
            </a:r>
            <a:r>
              <a:rPr lang="en-US" altLang="ko-KR" sz="1800" b="0" i="0" u="none" strike="noStrike" baseline="0" dirty="0">
                <a:latin typeface="YDVYGOStd54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우리가 분류해야 할 부류가 두 개 이상이라면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즉 다중 분류 문제라면</a:t>
            </a:r>
            <a:r>
              <a:rPr lang="en-US" altLang="ko-KR" sz="1800" b="0" i="0" u="none" strike="noStrike" baseline="0" dirty="0">
                <a:latin typeface="SandSm"/>
              </a:rPr>
              <a:t>) </a:t>
            </a:r>
            <a:r>
              <a:rPr lang="ko-KR" altLang="en-US" sz="1800" b="0" i="0" u="none" strike="noStrike" baseline="0" dirty="0">
                <a:latin typeface="SandSm"/>
              </a:rPr>
              <a:t>을 사용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정답 레이블은 원</a:t>
            </a:r>
            <a:r>
              <a:rPr lang="en-US" altLang="ko-KR" sz="1800" b="0" i="0" u="none" strike="noStrike" baseline="0" dirty="0">
                <a:latin typeface="SandSm"/>
              </a:rPr>
              <a:t>-</a:t>
            </a:r>
            <a:r>
              <a:rPr lang="ko-KR" altLang="en-US" sz="1800" b="0" i="0" u="none" strike="noStrike" baseline="0" dirty="0">
                <a:latin typeface="SandSm"/>
              </a:rPr>
              <a:t>핫 인코딩으로 제공한다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예를 들어서 입력 이미지를 “강아지</a:t>
            </a:r>
            <a:r>
              <a:rPr lang="en-US" altLang="ko-KR" sz="1800" b="0" i="0" u="none" strike="noStrike" baseline="0" dirty="0">
                <a:latin typeface="SandSm"/>
              </a:rPr>
              <a:t>(1,0, 0)”, “</a:t>
            </a:r>
            <a:r>
              <a:rPr lang="ko-KR" altLang="en-US" sz="1800" b="0" i="0" u="none" strike="noStrike" baseline="0" dirty="0">
                <a:latin typeface="SandSm"/>
              </a:rPr>
              <a:t>고양이</a:t>
            </a:r>
            <a:r>
              <a:rPr lang="en-US" altLang="ko-KR" sz="1800" b="0" i="0" u="none" strike="noStrike" baseline="0" dirty="0">
                <a:latin typeface="SandSm"/>
              </a:rPr>
              <a:t>(0, 1, 0)”, “</a:t>
            </a:r>
            <a:r>
              <a:rPr lang="ko-KR" altLang="en-US" sz="1800" b="0" i="0" u="none" strike="noStrike" baseline="0" dirty="0">
                <a:latin typeface="SandSm"/>
              </a:rPr>
              <a:t>호랑이</a:t>
            </a:r>
            <a:r>
              <a:rPr lang="en-US" altLang="ko-KR" sz="1800" b="0" i="0" u="none" strike="noStrike" baseline="0" dirty="0">
                <a:latin typeface="SandSm"/>
              </a:rPr>
              <a:t>(0, 0, 1)” </a:t>
            </a:r>
            <a:r>
              <a:rPr lang="ko-KR" altLang="en-US" sz="1800" b="0" i="0" u="none" strike="noStrike" baseline="0" dirty="0">
                <a:latin typeface="SandSm"/>
              </a:rPr>
              <a:t>중의 하나로 분류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767C5-03C5-4B45-AD1F-603B5A96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50" y="2924944"/>
            <a:ext cx="6845100" cy="20266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CA05BA-DB3F-4CB4-B659-17DE9042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98" y="4951565"/>
            <a:ext cx="7003900" cy="15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5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AA8FF-7237-479F-8974-0FB020BD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BFB1A-1952-4091-AEC6-E64C56BDD3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 err="1">
                <a:latin typeface="YDVYGOStd54"/>
              </a:rPr>
              <a:t>SparseCategoricalCrossentropy</a:t>
            </a:r>
            <a:r>
              <a:rPr lang="en-US" altLang="ko-KR" sz="1800" b="0" i="0" u="none" strike="noStrike" baseline="0" dirty="0">
                <a:latin typeface="YDVYGOStd54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정답 레이블이 원</a:t>
            </a:r>
            <a:r>
              <a:rPr lang="en-US" altLang="ko-KR" sz="1800" b="0" i="0" u="none" strike="noStrike" baseline="0" dirty="0">
                <a:latin typeface="SandSm"/>
              </a:rPr>
              <a:t>-</a:t>
            </a:r>
            <a:r>
              <a:rPr lang="ko-KR" altLang="en-US" sz="1800" b="0" i="0" u="none" strike="noStrike" baseline="0" dirty="0">
                <a:latin typeface="SandSm"/>
              </a:rPr>
              <a:t>핫 인코딩이 아니고 정수로 주어지면 </a:t>
            </a:r>
            <a:r>
              <a:rPr lang="en-US" altLang="ko-KR" sz="1800" b="0" i="0" u="none" strike="noStrike" baseline="0" dirty="0" err="1">
                <a:latin typeface="SandSm"/>
              </a:rPr>
              <a:t>SparseCategoricalCrossentropy</a:t>
            </a:r>
            <a:r>
              <a:rPr lang="ko-KR" altLang="en-US" sz="1800" b="0" i="0" u="none" strike="noStrike" baseline="0" dirty="0">
                <a:latin typeface="SandSm"/>
              </a:rPr>
              <a:t>를 사용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예를 들어서 정답 레이블이 </a:t>
            </a:r>
            <a:r>
              <a:rPr lang="en-US" altLang="ko-KR" sz="1800" b="0" i="0" u="none" strike="noStrike" baseline="0" dirty="0">
                <a:latin typeface="SandSm"/>
              </a:rPr>
              <a:t>0(</a:t>
            </a:r>
            <a:r>
              <a:rPr lang="ko-KR" altLang="en-US" sz="1800" b="0" i="0" u="none" strike="noStrike" baseline="0" dirty="0">
                <a:latin typeface="SandSm"/>
              </a:rPr>
              <a:t>강아지</a:t>
            </a:r>
            <a:r>
              <a:rPr lang="en-US" altLang="ko-KR" sz="1800" b="0" i="0" u="none" strike="noStrike" baseline="0" dirty="0">
                <a:latin typeface="SandSm"/>
              </a:rPr>
              <a:t>), 1(</a:t>
            </a:r>
            <a:r>
              <a:rPr lang="ko-KR" altLang="en-US" sz="1800" b="0" i="0" u="none" strike="noStrike" baseline="0" dirty="0">
                <a:latin typeface="SandSm"/>
              </a:rPr>
              <a:t>고양이</a:t>
            </a:r>
            <a:r>
              <a:rPr lang="en-US" altLang="ko-KR" sz="1800" b="0" i="0" u="none" strike="noStrike" baseline="0" dirty="0">
                <a:latin typeface="SandSm"/>
              </a:rPr>
              <a:t>), 2(</a:t>
            </a:r>
            <a:r>
              <a:rPr lang="ko-KR" altLang="en-US" sz="1800" b="0" i="0" u="none" strike="noStrike" baseline="0" dirty="0">
                <a:latin typeface="SandSm"/>
              </a:rPr>
              <a:t>호랑이</a:t>
            </a:r>
            <a:r>
              <a:rPr lang="en-US" altLang="ko-KR" sz="1800" b="0" i="0" u="none" strike="noStrike" baseline="0" dirty="0">
                <a:latin typeface="SandSm"/>
              </a:rPr>
              <a:t>)</a:t>
            </a:r>
            <a:r>
              <a:rPr lang="ko-KR" altLang="en-US" sz="1800" b="0" i="0" u="none" strike="noStrike" baseline="0" dirty="0">
                <a:latin typeface="SandSm"/>
              </a:rPr>
              <a:t>로 주어지면 </a:t>
            </a:r>
            <a:r>
              <a:rPr lang="en-US" altLang="ko-KR" sz="1800" b="0" i="0" u="none" strike="noStrike" baseline="0" dirty="0" err="1">
                <a:latin typeface="SandSm"/>
              </a:rPr>
              <a:t>SparseCategoricalCrossentropy</a:t>
            </a:r>
            <a:r>
              <a:rPr lang="ko-KR" altLang="en-US" sz="1800" b="0" i="0" u="none" strike="noStrike" baseline="0" dirty="0">
                <a:latin typeface="SandSm"/>
              </a:rPr>
              <a:t>를 사용한다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7E1E07-2A18-4DB3-B82C-4FD1196F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924944"/>
            <a:ext cx="6624736" cy="1895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1CAD04-28C6-4C4B-BAD2-59584BB0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902876"/>
            <a:ext cx="5949851" cy="17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65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555A4-A6F0-44EA-A77F-A14DDE19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초기화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DB094-0864-473F-A2D1-DA377FFECF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가중치의 초기값도 성능에 많은 영향을 끼친다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신경망의 초기에는 연구가 부족하여서 초기값을 </a:t>
            </a:r>
            <a:r>
              <a:rPr lang="en-US" altLang="ko-KR" sz="1800" b="0" i="0" u="none" strike="noStrike" baseline="0" dirty="0">
                <a:latin typeface="SandSm"/>
              </a:rPr>
              <a:t>0</a:t>
            </a:r>
            <a:r>
              <a:rPr lang="ko-KR" altLang="en-US" sz="1800" b="0" i="0" u="none" strike="noStrike" baseline="0" dirty="0">
                <a:latin typeface="SandSm"/>
              </a:rPr>
              <a:t>으로 주는 경우도 많았다</a:t>
            </a:r>
            <a:r>
              <a:rPr lang="en-US" altLang="ko-KR" sz="1800" b="0" i="0" u="none" strike="noStrike" baseline="0" dirty="0">
                <a:latin typeface="SandSm"/>
              </a:rPr>
              <a:t>. -&gt; </a:t>
            </a:r>
            <a:r>
              <a:rPr lang="ko-KR" altLang="en-US" sz="1800" b="0" i="0" u="none" strike="noStrike" baseline="0" dirty="0">
                <a:latin typeface="SandSm"/>
              </a:rPr>
              <a:t>오차의 역전파가 되지 않는다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169195-AA75-474B-97EC-CF240512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52" y="2924944"/>
            <a:ext cx="6300192" cy="12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33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555A4-A6F0-44EA-A77F-A14DDE19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초기화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DB094-0864-473F-A2D1-DA377FFECF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가중치 </a:t>
            </a:r>
            <a:r>
              <a:rPr lang="en-US" altLang="ko-KR" sz="1800" b="0" i="0" u="none" strike="noStrike" baseline="0" dirty="0">
                <a:latin typeface="SandSm"/>
              </a:rPr>
              <a:t>w1, w2, w3, w4</a:t>
            </a:r>
            <a:r>
              <a:rPr lang="ko-KR" altLang="en-US" sz="1800" b="0" i="0" u="none" strike="noStrike" baseline="0" dirty="0">
                <a:latin typeface="SandSm"/>
              </a:rPr>
              <a:t>와 가중치 </a:t>
            </a:r>
            <a:r>
              <a:rPr lang="en-US" altLang="ko-KR" sz="1800" b="0" i="0" u="none" strike="noStrike" baseline="0" dirty="0">
                <a:latin typeface="SandSm"/>
              </a:rPr>
              <a:t>w5, w6, w7, w8</a:t>
            </a:r>
            <a:r>
              <a:rPr lang="ko-KR" altLang="en-US" sz="1800" b="0" i="0" u="none" strike="noStrike" baseline="0" dirty="0">
                <a:latin typeface="SandSm"/>
              </a:rPr>
              <a:t>이 모두 같은 값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예를 들어서 </a:t>
            </a:r>
            <a:r>
              <a:rPr lang="en-US" altLang="ko-KR" sz="1800" b="0" i="0" u="none" strike="noStrike" baseline="0" dirty="0">
                <a:latin typeface="SandSm"/>
              </a:rPr>
              <a:t>0.2)</a:t>
            </a:r>
            <a:r>
              <a:rPr lang="ko-KR" altLang="en-US" sz="1800" b="0" i="0" u="none" strike="noStrike" baseline="0" dirty="0">
                <a:latin typeface="SandSm"/>
              </a:rPr>
              <a:t>으로 설정되어 있다면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노드 </a:t>
            </a:r>
            <a:r>
              <a:rPr lang="en-US" altLang="ko-KR" sz="1800" b="0" i="0" u="none" strike="noStrike" baseline="0" dirty="0">
                <a:latin typeface="SandSm"/>
              </a:rPr>
              <a:t>E</a:t>
            </a:r>
            <a:r>
              <a:rPr lang="ko-KR" altLang="en-US" sz="1800" b="0" i="0" u="none" strike="noStrike" baseline="0" dirty="0">
                <a:latin typeface="SandSm"/>
              </a:rPr>
              <a:t>와 노드 </a:t>
            </a:r>
            <a:r>
              <a:rPr lang="en-US" altLang="ko-KR" sz="1800" b="0" i="0" u="none" strike="noStrike" baseline="0" dirty="0">
                <a:latin typeface="SandSm"/>
              </a:rPr>
              <a:t>G</a:t>
            </a:r>
            <a:r>
              <a:rPr lang="ko-KR" altLang="en-US" sz="1800" b="0" i="0" u="none" strike="noStrike" baseline="0" dirty="0">
                <a:latin typeface="SandSm"/>
              </a:rPr>
              <a:t>는 완벽하게 동일한 일을 하게 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이것을 방지하는 것을 “균형 깨뜨리기</a:t>
            </a:r>
            <a:r>
              <a:rPr lang="en-US" altLang="ko-KR" sz="1800" b="0" i="0" u="none" strike="noStrike" baseline="0" dirty="0">
                <a:latin typeface="SandSm"/>
              </a:rPr>
              <a:t>(breaking the symmetry)”</a:t>
            </a:r>
            <a:r>
              <a:rPr lang="ko-KR" altLang="en-US" sz="1800" b="0" i="0" u="none" strike="noStrike" baseline="0" dirty="0">
                <a:latin typeface="SandSm"/>
              </a:rPr>
              <a:t>라고 부르고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98DD2-365B-4D25-BD92-44095504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77" y="3068960"/>
            <a:ext cx="4245645" cy="26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1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EFE23-010B-4DF0-9AC5-6089BD25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난수 가중치 초기값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90D1-472B-4090-AB88-E3F146B2C1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이상과 같은 이유로 가중치의 초기값은 난수로 결정되어야 한다</a:t>
            </a:r>
            <a:r>
              <a:rPr lang="en-US" altLang="ko-KR" sz="1800" dirty="0"/>
              <a:t>.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또 반대로 너무 큰 가중치는 </a:t>
            </a:r>
            <a:r>
              <a:rPr lang="ko-KR" altLang="en-US" sz="1800" b="0" i="0" u="none" strike="noStrike" baseline="0" dirty="0" err="1">
                <a:latin typeface="SandSm"/>
              </a:rPr>
              <a:t>그래디언트</a:t>
            </a:r>
            <a:r>
              <a:rPr lang="ko-KR" altLang="en-US" sz="1800" b="0" i="0" u="none" strike="noStrike" baseline="0" dirty="0">
                <a:latin typeface="SandSm"/>
              </a:rPr>
              <a:t> 폭발</a:t>
            </a:r>
            <a:r>
              <a:rPr lang="en-US" altLang="ko-KR" sz="1800" b="0" i="0" u="none" strike="noStrike" baseline="0" dirty="0">
                <a:latin typeface="SandSm"/>
              </a:rPr>
              <a:t>(exploding gradients)</a:t>
            </a:r>
            <a:r>
              <a:rPr lang="ko-KR" altLang="en-US" sz="1800" b="0" i="0" u="none" strike="noStrike" baseline="0" dirty="0">
                <a:latin typeface="SandSm"/>
              </a:rPr>
              <a:t>을 일으킨다고 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이 경우에는 학습이 수렴하지 않고 발산하게 된다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en-US" altLang="ko-KR" sz="1800" dirty="0"/>
              <a:t>Xavier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24C896-B505-4A96-A1BE-179A6511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068960"/>
            <a:ext cx="5514975" cy="1685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09F1F4-8FE6-4A94-9FAE-854A0B257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4581128"/>
            <a:ext cx="24288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73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EFE23-010B-4DF0-9AC5-6089BD25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난수 가중치 초기값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90D1-472B-4090-AB88-E3F146B2C1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en-US" altLang="ko-KR" sz="1800" dirty="0"/>
              <a:t>He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24C896-B505-4A96-A1BE-179A6511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86037"/>
            <a:ext cx="5514975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B0026F-D6BD-476B-B96F-CF8147749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67" y="4457699"/>
            <a:ext cx="2971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13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46283-9565-4FC8-8873-43A9EB37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가중치 초기화 실험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3B9D6F-FEC8-4BC4-A55A-532CBDDDE3A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https://www.deeplearning.ai/ai-notes/initialization/</a:t>
            </a:r>
            <a:r>
              <a:rPr lang="ko-KR" altLang="en-US" sz="1800" b="0" i="0" u="none" strike="noStrike" baseline="0" dirty="0">
                <a:latin typeface="SandSm"/>
              </a:rPr>
              <a:t>에 가보면 여러분들은 다양한 초기값을 가지고 오차가 얼마나 빨리 줄어드는지를 볼 수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FFC4E-C620-4973-B69F-BC4B2D42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63718"/>
            <a:ext cx="7272808" cy="34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5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A38C6-B11E-4B2C-B382-FCA5F58B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심층신경망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A483AA-3713-42A7-BD8D-6AB71256A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심층 신경망</a:t>
            </a:r>
            <a:r>
              <a:rPr lang="en-US" altLang="ko-KR" sz="1800" b="0" i="0" u="none" strike="noStrike" baseline="0" dirty="0">
                <a:latin typeface="SandSm"/>
              </a:rPr>
              <a:t>(DNN: Deep Neural Networks)</a:t>
            </a:r>
            <a:r>
              <a:rPr lang="ko-KR" altLang="en-US" sz="1800" b="0" i="0" u="none" strike="noStrike" baseline="0" dirty="0">
                <a:latin typeface="SandSm"/>
              </a:rPr>
              <a:t>은 </a:t>
            </a:r>
            <a:r>
              <a:rPr lang="en-US" altLang="ko-KR" sz="1800" b="0" i="0" u="none" strike="noStrike" baseline="0" dirty="0">
                <a:latin typeface="SandSm"/>
              </a:rPr>
              <a:t>MLP(</a:t>
            </a:r>
            <a:r>
              <a:rPr lang="ko-KR" altLang="en-US" sz="1800" b="0" i="0" u="none" strike="noStrike" baseline="0" dirty="0">
                <a:latin typeface="SandSm"/>
              </a:rPr>
              <a:t>다층 </a:t>
            </a:r>
            <a:r>
              <a:rPr lang="ko-KR" altLang="en-US" sz="1800" b="0" i="0" u="none" strike="noStrike" baseline="0" dirty="0" err="1">
                <a:latin typeface="SandSm"/>
              </a:rPr>
              <a:t>퍼셉트론</a:t>
            </a:r>
            <a:r>
              <a:rPr lang="en-US" altLang="ko-KR" sz="1800" b="0" i="0" u="none" strike="noStrike" baseline="0" dirty="0">
                <a:latin typeface="SandSm"/>
              </a:rPr>
              <a:t>)</a:t>
            </a:r>
            <a:r>
              <a:rPr lang="ko-KR" altLang="en-US" sz="1800" b="0" i="0" u="none" strike="noStrike" baseline="0" dirty="0">
                <a:latin typeface="SandSm"/>
              </a:rPr>
              <a:t>에서 은닉층의 개수를 증가시킨 것이다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은닉층을하나만</a:t>
            </a:r>
            <a:r>
              <a:rPr lang="ko-KR" altLang="en-US" sz="1800" b="0" i="0" u="none" strike="noStrike" baseline="0" dirty="0">
                <a:latin typeface="SandSm"/>
              </a:rPr>
              <a:t> 사용하는 것이 아니고 여러 개를 사용한다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최근에 </a:t>
            </a:r>
            <a:r>
              <a:rPr lang="ko-KR" altLang="en-US" sz="1800" b="0" i="0" u="none" strike="noStrike" baseline="0" dirty="0" err="1">
                <a:latin typeface="SandSm"/>
              </a:rPr>
              <a:t>딥러닝은</a:t>
            </a:r>
            <a:r>
              <a:rPr lang="ko-KR" altLang="en-US" sz="1800" b="0" i="0" u="none" strike="noStrike" baseline="0" dirty="0">
                <a:latin typeface="SandSm"/>
              </a:rPr>
              <a:t> 컴퓨터 시각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음성 인식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자연어 처리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소셜 네트워크 필터링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기계 번역 등에 적용되어서 인간 전문가에 필적하는 결과를 얻고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C1E06E-BE0E-4AF3-8FCD-20437FB8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2" y="3645024"/>
            <a:ext cx="6690371" cy="25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7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E978C-A971-460A-898A-A3B951FD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범주형 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851DFB-0BDD-4656-B809-7ACDB4C1C4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입력 데이터 중에는 “</a:t>
            </a:r>
            <a:r>
              <a:rPr lang="en-US" altLang="ko-KR" sz="1800" b="0" i="0" u="none" strike="noStrike" baseline="0" dirty="0">
                <a:latin typeface="SandSm"/>
              </a:rPr>
              <a:t>male”, </a:t>
            </a:r>
            <a:r>
              <a:rPr lang="ko-KR" altLang="en-US" sz="1800" b="0" i="0" u="none" strike="noStrike" baseline="0" dirty="0">
                <a:latin typeface="SandSm"/>
              </a:rPr>
              <a:t>“</a:t>
            </a:r>
            <a:r>
              <a:rPr lang="en-US" altLang="ko-KR" sz="1800" b="0" i="0" u="none" strike="noStrike" baseline="0" dirty="0">
                <a:latin typeface="SandSm"/>
              </a:rPr>
              <a:t>female”</a:t>
            </a:r>
            <a:r>
              <a:rPr lang="ko-KR" altLang="en-US" sz="1800" b="0" i="0" u="none" strike="noStrike" baseline="0" dirty="0">
                <a:latin typeface="SandSm"/>
              </a:rPr>
              <a:t>과 같이 카테고리를 가지는 데이터들이 아주 많다</a:t>
            </a:r>
            <a:r>
              <a:rPr lang="en-US" altLang="ko-KR" sz="1800" b="0" i="0" u="none" strike="noStrike" baseline="0" dirty="0">
                <a:latin typeface="SandSm"/>
              </a:rPr>
              <a:t>. -&gt; </a:t>
            </a:r>
            <a:r>
              <a:rPr lang="ko-KR" altLang="en-US" sz="1800" b="0" i="0" u="none" strike="noStrike" baseline="0" dirty="0">
                <a:latin typeface="SandSm"/>
              </a:rPr>
              <a:t>숫자로 바꾸어야 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05D070-1176-4B19-A3C1-587BE3DC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7423687" cy="27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71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B3551-0FF2-4EEE-A83A-ABF41FF4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AED72-8194-4A1B-AA04-33509EFE3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32" y="1899320"/>
            <a:ext cx="8191302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ix in </a:t>
            </a:r>
            <a:r>
              <a:rPr lang="en-US" altLang="ko-KR" sz="1600" kern="0" dirty="0" err="1">
                <a:latin typeface="Trebuchet MS" pitchFamily="34" charset="0"/>
              </a:rPr>
              <a:t>train.index</a:t>
            </a:r>
            <a:r>
              <a:rPr lang="en-US" altLang="ko-KR" sz="1600" kern="0" dirty="0">
                <a:latin typeface="Trebuchet MS" pitchFamily="34" charset="0"/>
              </a:rPr>
              <a:t>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if 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'Sex']=="male":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'Sex']=1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else: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'Sex']=0</a:t>
            </a:r>
          </a:p>
        </p:txBody>
      </p:sp>
    </p:spTree>
    <p:extLst>
      <p:ext uri="{BB962C8B-B14F-4D97-AF65-F5344CB8AC3E}">
        <p14:creationId xmlns:p14="http://schemas.microsoft.com/office/powerpoint/2010/main" val="2047962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7F6E-0CDB-43EE-9B8B-B5EDD6D6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일반적인 범주형 데이터 변환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E82A8-32AD-46E6-9DB3-8AB9E1A1571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5300" y="1685156"/>
            <a:ext cx="8153400" cy="4495800"/>
          </a:xfrm>
        </p:spPr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범주형 변수를 인코딩하는 </a:t>
            </a:r>
            <a:r>
              <a:rPr lang="en-US" altLang="ko-KR" sz="1800" b="0" i="0" u="none" strike="noStrike" baseline="0" dirty="0">
                <a:latin typeface="SandSm"/>
              </a:rPr>
              <a:t>3</a:t>
            </a:r>
            <a:r>
              <a:rPr lang="ko-KR" altLang="en-US" sz="1800" b="0" i="0" u="none" strike="noStrike" baseline="0" dirty="0">
                <a:latin typeface="SandSm"/>
              </a:rPr>
              <a:t>가지 방법</a:t>
            </a:r>
            <a:endParaRPr lang="en-US" altLang="ko-KR" sz="1800" b="0" i="0" u="none" strike="noStrike" baseline="0" dirty="0">
              <a:latin typeface="SandSm"/>
            </a:endParaRPr>
          </a:p>
          <a:p>
            <a:pPr lvl="1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정수 인코딩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(Integer Encoding):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각 레이블이 정수로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매핑되는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경우이다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원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-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핫 인코딩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(One Hot Encoding):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각 레이블이 이진 벡터에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매핑되는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경우이다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임베딩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(Embedding):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범주의 분산된 표현이 학습되는 경우이다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54121FB2-AC32-468A-B126-946F2FE91312}"/>
              </a:ext>
            </a:extLst>
          </p:cNvPr>
          <p:cNvSpPr/>
          <p:nvPr/>
        </p:nvSpPr>
        <p:spPr>
          <a:xfrm>
            <a:off x="5292080" y="3717032"/>
            <a:ext cx="2592288" cy="864096"/>
          </a:xfrm>
          <a:prstGeom prst="wedgeRoundRectCallout">
            <a:avLst>
              <a:gd name="adj1" fmla="val -44780"/>
              <a:gd name="adj2" fmla="val -86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자연어 처리에서 설명</a:t>
            </a:r>
          </a:p>
        </p:txBody>
      </p:sp>
    </p:spTree>
    <p:extLst>
      <p:ext uri="{BB962C8B-B14F-4D97-AF65-F5344CB8AC3E}">
        <p14:creationId xmlns:p14="http://schemas.microsoft.com/office/powerpoint/2010/main" val="2518219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2B687-E41B-4D83-BDE4-14F082D3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 인코딩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0F6CD1-0F55-449A-9508-E30244936F1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/>
          <a:lstStyle/>
          <a:p>
            <a:pPr algn="l"/>
            <a:r>
              <a:rPr lang="en-US" altLang="ko-KR" sz="1800" b="0" i="0" u="none" strike="noStrike" baseline="0" dirty="0" err="1">
                <a:latin typeface="SandSm"/>
              </a:rPr>
              <a:t>sklearn</a:t>
            </a:r>
            <a:r>
              <a:rPr lang="en-US" altLang="ko-KR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>
                <a:latin typeface="SandSm"/>
              </a:rPr>
              <a:t>라이브러리가 제공하는 </a:t>
            </a:r>
            <a:r>
              <a:rPr lang="en-US" altLang="ko-KR" sz="1800" b="0" i="0" u="none" strike="noStrike" baseline="0" dirty="0">
                <a:latin typeface="SandSm"/>
              </a:rPr>
              <a:t>Label Encoder </a:t>
            </a:r>
            <a:r>
              <a:rPr lang="ko-KR" altLang="en-US" sz="1800" b="0" i="0" u="none" strike="noStrike" baseline="0" dirty="0">
                <a:latin typeface="SandSm"/>
              </a:rPr>
              <a:t>클래스를 사용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88D03-69A3-4AD7-97F5-74678DC5A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276872"/>
            <a:ext cx="8191302" cy="216024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([['Korea', 44, 7200],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       ['Japan', 27, 4800],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                  ['China', 30, 6100]])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sklearn.preprocessing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LabelEncoder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labelencoder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LabelEncoder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X[:, 0] = </a:t>
            </a:r>
            <a:r>
              <a:rPr lang="en-US" altLang="ko-KR" sz="1600" kern="0" dirty="0" err="1">
                <a:latin typeface="Trebuchet MS" pitchFamily="34" charset="0"/>
              </a:rPr>
              <a:t>labelencoder.fit_transform</a:t>
            </a:r>
            <a:r>
              <a:rPr lang="en-US" altLang="ko-KR" sz="1600" kern="0" dirty="0">
                <a:latin typeface="Trebuchet MS" pitchFamily="34" charset="0"/>
              </a:rPr>
              <a:t>(X[:, 0])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34F3F-1E38-4961-B712-4E59BEB35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54" y="4592352"/>
            <a:ext cx="8191302" cy="852872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[['2' '44' '7200']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['1' '27' '4800']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['0' '30' '6100']]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39A4CE6-1CAE-44A6-B3A0-A883A4AFB857}"/>
              </a:ext>
            </a:extLst>
          </p:cNvPr>
          <p:cNvSpPr/>
          <p:nvPr/>
        </p:nvSpPr>
        <p:spPr>
          <a:xfrm>
            <a:off x="2051720" y="2265648"/>
            <a:ext cx="936104" cy="1163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EF8F6CD3-4019-4AA1-BAE1-4DA45041AC76}"/>
              </a:ext>
            </a:extLst>
          </p:cNvPr>
          <p:cNvSpPr/>
          <p:nvPr/>
        </p:nvSpPr>
        <p:spPr>
          <a:xfrm>
            <a:off x="3923928" y="2110408"/>
            <a:ext cx="2952328" cy="598512"/>
          </a:xfrm>
          <a:prstGeom prst="wedgeRoundRectCallout">
            <a:avLst>
              <a:gd name="adj1" fmla="val -84482"/>
              <a:gd name="adj2" fmla="val 3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이것만 바꾸는 예제</a:t>
            </a:r>
          </a:p>
        </p:txBody>
      </p:sp>
    </p:spTree>
    <p:extLst>
      <p:ext uri="{BB962C8B-B14F-4D97-AF65-F5344CB8AC3E}">
        <p14:creationId xmlns:p14="http://schemas.microsoft.com/office/powerpoint/2010/main" val="2224560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0D877-67C3-4748-B641-012A6ABF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C82144-95C0-416C-B134-DD35593CF0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>
                <a:latin typeface="SandSm"/>
              </a:rPr>
              <a:t>원</a:t>
            </a:r>
            <a:r>
              <a:rPr lang="en-US" altLang="ko-KR" sz="1800" b="0" i="0" u="none" strike="noStrike" baseline="0" dirty="0">
                <a:latin typeface="SandSm"/>
              </a:rPr>
              <a:t>-</a:t>
            </a:r>
            <a:r>
              <a:rPr lang="ko-KR" altLang="en-US" sz="1800" b="0" i="0" u="none" strike="noStrike" baseline="0" dirty="0">
                <a:latin typeface="SandSm"/>
              </a:rPr>
              <a:t>핫 인코딩은 단 하나의 값만 </a:t>
            </a:r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이고 나머지는 모두 </a:t>
            </a:r>
            <a:r>
              <a:rPr lang="en-US" altLang="ko-KR" sz="1800" b="0" i="0" u="none" strike="noStrike" baseline="0" dirty="0">
                <a:latin typeface="SandSm"/>
              </a:rPr>
              <a:t>0</a:t>
            </a:r>
            <a:r>
              <a:rPr lang="ko-KR" altLang="en-US" sz="1800" b="0" i="0" u="none" strike="noStrike" baseline="0" dirty="0">
                <a:latin typeface="SandSm"/>
              </a:rPr>
              <a:t>인 인코딩을 의미한다</a:t>
            </a:r>
            <a:r>
              <a:rPr lang="en-US" altLang="ko-KR" sz="1800" b="0" i="0" u="none" strike="noStrike" baseline="0" dirty="0">
                <a:latin typeface="SandSm"/>
              </a:rPr>
              <a:t>. -&gt; </a:t>
            </a:r>
            <a:r>
              <a:rPr lang="ko-KR" altLang="en-US" sz="1800" b="0" i="0" u="none" strike="noStrike" baseline="0" dirty="0">
                <a:latin typeface="SandSm"/>
              </a:rPr>
              <a:t>아주 많이 사용된다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E01B80-EDEE-4D05-B906-49A075B0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90775"/>
            <a:ext cx="8064896" cy="13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1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EDDEE-0151-4E38-AF36-9D2946DE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3A261-FDE9-43EE-B145-7A9888E31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26096"/>
            <a:ext cx="8191302" cy="38191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([['Korea', 44, 7200],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['Japan', 27, 4800],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['China', 30, 6100]])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sklearn.preprocessing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OneHotEncoder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onehotencoder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OneHotEncoder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원하는 열을 뽑아서 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차원 배열로 만들어서 전달하여야 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XX = </a:t>
            </a:r>
            <a:r>
              <a:rPr lang="en-US" altLang="ko-KR" sz="1600" kern="0" dirty="0" err="1">
                <a:latin typeface="Trebuchet MS" pitchFamily="34" charset="0"/>
              </a:rPr>
              <a:t>onehotencoder.fit_transform</a:t>
            </a:r>
            <a:r>
              <a:rPr lang="en-US" altLang="ko-KR" sz="1600" kern="0" dirty="0">
                <a:latin typeface="Trebuchet MS" pitchFamily="34" charset="0"/>
              </a:rPr>
              <a:t>(X[:,0].reshape(-1,1)).</a:t>
            </a:r>
            <a:r>
              <a:rPr lang="en-US" altLang="ko-KR" sz="1600" kern="0" dirty="0" err="1">
                <a:latin typeface="Trebuchet MS" pitchFamily="34" charset="0"/>
              </a:rPr>
              <a:t>toarray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print(XX)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np.delete</a:t>
            </a:r>
            <a:r>
              <a:rPr lang="en-US" altLang="ko-KR" sz="1600" kern="0" dirty="0">
                <a:latin typeface="Trebuchet MS" pitchFamily="34" charset="0"/>
              </a:rPr>
              <a:t>(X, [0], axis=1)		# 0</a:t>
            </a:r>
            <a:r>
              <a:rPr lang="ko-KR" altLang="en-US" sz="1600" kern="0" dirty="0">
                <a:latin typeface="Trebuchet MS" pitchFamily="34" charset="0"/>
              </a:rPr>
              <a:t>번째 열 삭제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np.concatenate</a:t>
            </a:r>
            <a:r>
              <a:rPr lang="en-US" altLang="ko-KR" sz="1600" kern="0" dirty="0">
                <a:latin typeface="Trebuchet MS" pitchFamily="34" charset="0"/>
              </a:rPr>
              <a:t>((XX, X), axis = 1)	# X</a:t>
            </a:r>
            <a:r>
              <a:rPr lang="ko-KR" altLang="en-US" sz="1600" kern="0" dirty="0">
                <a:latin typeface="Trebuchet MS" pitchFamily="34" charset="0"/>
              </a:rPr>
              <a:t>와 </a:t>
            </a:r>
            <a:r>
              <a:rPr lang="en-US" altLang="ko-KR" sz="1600" kern="0" dirty="0">
                <a:latin typeface="Trebuchet MS" pitchFamily="34" charset="0"/>
              </a:rPr>
              <a:t>XX</a:t>
            </a:r>
            <a:r>
              <a:rPr lang="ko-KR" altLang="en-US" sz="1600" kern="0" dirty="0">
                <a:latin typeface="Trebuchet MS" pitchFamily="34" charset="0"/>
              </a:rPr>
              <a:t>를 붙인다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print(X)</a:t>
            </a:r>
          </a:p>
        </p:txBody>
      </p:sp>
    </p:spTree>
    <p:extLst>
      <p:ext uri="{BB962C8B-B14F-4D97-AF65-F5344CB8AC3E}">
        <p14:creationId xmlns:p14="http://schemas.microsoft.com/office/powerpoint/2010/main" val="900770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EDDEE-0151-4E38-AF36-9D2946DE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C7CB6-98EF-46F3-8FA2-E779C438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54" y="1556792"/>
            <a:ext cx="8191302" cy="151216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[[0. 0. 1.]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 1. 0.]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[1. 0. 0.]]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[['0.0' '0.0' '1.0' '44' '7200']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['0.0' '1.0' '0.0' '27' '4800']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['1.0' '0.0' '0.0' '30' '6100']]</a:t>
            </a:r>
          </a:p>
        </p:txBody>
      </p:sp>
    </p:spTree>
    <p:extLst>
      <p:ext uri="{BB962C8B-B14F-4D97-AF65-F5344CB8AC3E}">
        <p14:creationId xmlns:p14="http://schemas.microsoft.com/office/powerpoint/2010/main" val="3068571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D6D60-9640-4C7B-98E3-707B3E19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ko-KR" altLang="en-US" dirty="0"/>
              <a:t>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DD379-F3E6-48A3-B007-5C03798680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인코딩은 </a:t>
            </a:r>
            <a:r>
              <a:rPr lang="ko-KR" altLang="en-US" dirty="0" err="1"/>
              <a:t>케라스의</a:t>
            </a:r>
            <a:r>
              <a:rPr lang="ko-KR" altLang="en-US" dirty="0"/>
              <a:t> </a:t>
            </a:r>
            <a:r>
              <a:rPr lang="en-US" altLang="ko-KR" dirty="0" err="1"/>
              <a:t>to_categorical</a:t>
            </a:r>
            <a:r>
              <a:rPr lang="en-US" altLang="ko-KR" dirty="0"/>
              <a:t>()</a:t>
            </a:r>
            <a:r>
              <a:rPr lang="ko-KR" altLang="en-US" dirty="0"/>
              <a:t>을 호출해서도 만들 수 있다</a:t>
            </a:r>
            <a:r>
              <a:rPr lang="en-US" altLang="ko-KR" dirty="0"/>
              <a:t>.-&gt; </a:t>
            </a:r>
            <a:r>
              <a:rPr lang="ko-KR" altLang="en-US" dirty="0"/>
              <a:t>아주 많이 사용된다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FDAF9-A3C9-430D-ADB6-83C9F6540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2420888"/>
            <a:ext cx="8191302" cy="12961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class_vector</a:t>
            </a:r>
            <a:r>
              <a:rPr lang="en-US" altLang="ko-KR" sz="1600" kern="0" dirty="0">
                <a:latin typeface="Trebuchet MS" pitchFamily="34" charset="0"/>
              </a:rPr>
              <a:t> =[2, 6, 6, 1]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tensorflow.keras.utils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to_categorical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output = </a:t>
            </a:r>
            <a:r>
              <a:rPr lang="en-US" altLang="ko-KR" sz="1600" kern="0" dirty="0" err="1">
                <a:latin typeface="Trebuchet MS" pitchFamily="34" charset="0"/>
              </a:rPr>
              <a:t>to_categorical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class_vector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r>
              <a:rPr lang="en-US" altLang="ko-KR" sz="1600" kern="0" dirty="0">
                <a:latin typeface="Trebuchet MS" pitchFamily="34" charset="0"/>
              </a:rPr>
              <a:t> = 7, </a:t>
            </a:r>
            <a:r>
              <a:rPr lang="en-US" altLang="ko-KR" sz="1600" kern="0" dirty="0" err="1">
                <a:latin typeface="Trebuchet MS" pitchFamily="34" charset="0"/>
              </a:rPr>
              <a:t>dtype</a:t>
            </a:r>
            <a:r>
              <a:rPr lang="en-US" altLang="ko-KR" sz="1600" kern="0" dirty="0">
                <a:latin typeface="Trebuchet MS" pitchFamily="34" charset="0"/>
              </a:rPr>
              <a:t> ="int32")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print(output)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0F426-B8EE-4782-983C-ECA4D22C0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86" y="3841793"/>
            <a:ext cx="8191302" cy="1076927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0 1 0 0 0 0]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 0 0 0 0 0 1]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 0 0 0 0 0 1]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 1 0 0 0 0 0]]</a:t>
            </a:r>
          </a:p>
        </p:txBody>
      </p:sp>
    </p:spTree>
    <p:extLst>
      <p:ext uri="{BB962C8B-B14F-4D97-AF65-F5344CB8AC3E}">
        <p14:creationId xmlns:p14="http://schemas.microsoft.com/office/powerpoint/2010/main" val="1190916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BEBE1-DE01-4F9E-A664-7A8A1E65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290F6-F5EA-4C31-A2FE-42BABCF956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신경망은 일련의 선형 조합과 비선형 활성화 함수를 통해 이러한 차이가 나는 입력을 결합하여 학습하게 되므로 각 입력과 관련된 매개 변수도 서로 다른 범위를 가지면서 학습된다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ABB53A-5A37-405B-BA8D-57D30F2E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996952"/>
            <a:ext cx="6192688" cy="30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0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BEBE1-DE01-4F9E-A664-7A8A1E65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290F6-F5EA-4C31-A2FE-42BABCF956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부동 소수점 숫자 정밀도와 관련된 문제를 피하기 위해</a:t>
            </a:r>
            <a:r>
              <a:rPr lang="en-US" altLang="ko-KR" dirty="0"/>
              <a:t>, </a:t>
            </a:r>
            <a:r>
              <a:rPr lang="ko-KR" altLang="en-US" dirty="0"/>
              <a:t>입력 값이 대략 </a:t>
            </a:r>
            <a:r>
              <a:rPr lang="en-US" altLang="ko-KR" dirty="0"/>
              <a:t>-1.0</a:t>
            </a:r>
            <a:r>
              <a:rPr lang="ko-KR" altLang="en-US" dirty="0"/>
              <a:t>에서 </a:t>
            </a:r>
            <a:r>
              <a:rPr lang="en-US" altLang="ko-KR" dirty="0"/>
              <a:t>1.0 </a:t>
            </a:r>
            <a:r>
              <a:rPr lang="ko-KR" altLang="en-US" dirty="0"/>
              <a:t>범위에 있도록 하는 것이 좋다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5D855-EC6C-4CBF-BFD4-BEF1E8D0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65" y="2852936"/>
            <a:ext cx="6926270" cy="2736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44A46B-7E69-43C2-8599-0BD0B07DB3AD}"/>
              </a:ext>
            </a:extLst>
          </p:cNvPr>
          <p:cNvSpPr txBox="1"/>
          <p:nvPr/>
        </p:nvSpPr>
        <p:spPr>
          <a:xfrm>
            <a:off x="7020272" y="42930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C19F0-55D5-4A72-93FB-F8CF9FD00E07}"/>
              </a:ext>
            </a:extLst>
          </p:cNvPr>
          <p:cNvSpPr txBox="1"/>
          <p:nvPr/>
        </p:nvSpPr>
        <p:spPr>
          <a:xfrm>
            <a:off x="6161061" y="429284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BC0624-D7D4-4442-B9C9-91990701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549" y="5610667"/>
            <a:ext cx="2019843" cy="7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1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45D85-DA7F-418B-A44F-2D55DD65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</a:t>
            </a:r>
            <a:r>
              <a:rPr lang="ko-KR" altLang="en-US" dirty="0"/>
              <a:t>의 문제점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A1D955-ADF4-448A-934C-5F14F41A02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은닉층이 많아지면 출력층에서 계산된 </a:t>
            </a:r>
            <a:r>
              <a:rPr lang="ko-KR" altLang="en-US" sz="1800" b="0" i="0" u="none" strike="noStrike" baseline="0" dirty="0" err="1">
                <a:latin typeface="SandSm"/>
              </a:rPr>
              <a:t>그래디언트가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역전파되다가</a:t>
            </a:r>
            <a:r>
              <a:rPr lang="ko-KR" altLang="en-US" sz="1800" b="0" i="0" u="none" strike="noStrike" baseline="0" dirty="0">
                <a:latin typeface="SandSm"/>
              </a:rPr>
              <a:t> 값이 점점 작아져서 없어지는 문제점</a:t>
            </a:r>
            <a:r>
              <a:rPr lang="en-US" altLang="ko-KR" sz="1800" b="0" i="0" u="none" strike="noStrike" baseline="0" dirty="0">
                <a:latin typeface="SandSm"/>
              </a:rPr>
              <a:t> -&gt; </a:t>
            </a:r>
            <a:r>
              <a:rPr lang="ko-KR" altLang="en-US" sz="1800" b="0" i="0" u="none" strike="noStrike" baseline="0" dirty="0">
                <a:latin typeface="SandSm"/>
              </a:rPr>
              <a:t>해결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훈련 데이터가 충분하지 못하면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과잉 적합</a:t>
            </a:r>
            <a:r>
              <a:rPr lang="en-US" altLang="ko-KR" sz="1800" b="0" i="0" u="none" strike="noStrike" baseline="0" dirty="0">
                <a:latin typeface="SandSm"/>
              </a:rPr>
              <a:t>(over fitting)</a:t>
            </a:r>
            <a:r>
              <a:rPr lang="ko-KR" altLang="en-US" sz="1800" b="0" i="0" u="none" strike="noStrike" baseline="0" dirty="0">
                <a:latin typeface="SandSm"/>
              </a:rPr>
              <a:t>이 될 가능성도 높아진다</a:t>
            </a:r>
            <a:r>
              <a:rPr lang="en-US" altLang="ko-KR" sz="1800" b="0" i="0" u="none" strike="noStrike" baseline="0" dirty="0">
                <a:latin typeface="SandSm"/>
              </a:rPr>
              <a:t>. -&gt; </a:t>
            </a:r>
            <a:r>
              <a:rPr lang="ko-KR" altLang="en-US" sz="1800" b="0" i="0" u="none" strike="noStrike" baseline="0" dirty="0">
                <a:latin typeface="SandSm"/>
              </a:rPr>
              <a:t>해결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en-US" altLang="ko-KR" sz="1800" b="0" i="0" u="none" strike="noStrike" baseline="0" dirty="0">
                <a:latin typeface="SandSm"/>
              </a:rPr>
              <a:t>2012</a:t>
            </a:r>
            <a:r>
              <a:rPr lang="ko-KR" altLang="en-US" sz="1800" b="0" i="0" u="none" strike="noStrike" baseline="0" dirty="0">
                <a:latin typeface="SandSm"/>
              </a:rPr>
              <a:t>년에는 </a:t>
            </a:r>
            <a:r>
              <a:rPr lang="en-US" altLang="ko-KR" sz="1800" b="0" i="0" u="none" strike="noStrike" baseline="0" dirty="0" err="1">
                <a:latin typeface="SandSm"/>
              </a:rPr>
              <a:t>AlexNet</a:t>
            </a:r>
            <a:r>
              <a:rPr lang="ko-KR" altLang="en-US" sz="1800" b="0" i="0" u="none" strike="noStrike" baseline="0" dirty="0">
                <a:latin typeface="SandSm"/>
              </a:rPr>
              <a:t>이 다른 </a:t>
            </a:r>
            <a:r>
              <a:rPr lang="ko-KR" altLang="en-US" sz="1800" b="0" i="0" u="none" strike="noStrike" baseline="0" dirty="0" err="1">
                <a:latin typeface="SandSm"/>
              </a:rPr>
              <a:t>머신러닝</a:t>
            </a:r>
            <a:r>
              <a:rPr lang="ko-KR" altLang="en-US" sz="1800" b="0" i="0" u="none" strike="noStrike" baseline="0" dirty="0">
                <a:latin typeface="SandSm"/>
              </a:rPr>
              <a:t> 방법들을 큰 차이로 물리치고 </a:t>
            </a:r>
            <a:r>
              <a:rPr lang="en-US" altLang="ko-KR" sz="1800" b="0" i="0" u="none" strike="noStrike" baseline="0" dirty="0">
                <a:latin typeface="SandSm"/>
              </a:rPr>
              <a:t>ImageNet </a:t>
            </a:r>
            <a:r>
              <a:rPr lang="ko-KR" altLang="en-US" sz="1800" b="0" i="0" u="none" strike="noStrike" baseline="0" dirty="0">
                <a:latin typeface="SandSm"/>
              </a:rPr>
              <a:t>경진대회에서 우승한다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57D728-2868-4F26-BF2C-4474DE53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709953"/>
            <a:ext cx="6018238" cy="27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66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71252-0A77-43D6-868A-1218BABD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50B14-E826-4A0C-903D-B2B8124CF4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사람의 나이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성별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연간 수입을 기준으로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선호하는 자동차의 타입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세단 아니면 </a:t>
            </a:r>
            <a:r>
              <a:rPr lang="en-US" altLang="ko-KR" sz="1800" b="0" i="0" u="none" strike="noStrike" baseline="0" dirty="0">
                <a:latin typeface="SandSm"/>
              </a:rPr>
              <a:t>SUV)</a:t>
            </a:r>
            <a:r>
              <a:rPr lang="ko-KR" altLang="en-US" sz="1800" b="0" i="0" u="none" strike="noStrike" baseline="0" dirty="0">
                <a:latin typeface="SandSm"/>
              </a:rPr>
              <a:t>을 예측할 신경망을 만들고 싶다고 가정하자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15A1D-56BB-49B1-A1D8-2DE2C11E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270076" cy="27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2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9E570-D814-4719-BD40-94A1028C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8C52F0-E166-480B-A579-3EE9F43115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r="50244"/>
          <a:stretch/>
        </p:blipFill>
        <p:spPr>
          <a:xfrm>
            <a:off x="644054" y="2132856"/>
            <a:ext cx="3999954" cy="1438275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C8E1B61-63C6-459E-B39E-EDBC25EF61AF}"/>
              </a:ext>
            </a:extLst>
          </p:cNvPr>
          <p:cNvSpPr/>
          <p:nvPr/>
        </p:nvSpPr>
        <p:spPr>
          <a:xfrm>
            <a:off x="1187624" y="1844824"/>
            <a:ext cx="648072" cy="2088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13A08C2C-AFE1-4C6A-A960-7E551206B659}"/>
              </a:ext>
            </a:extLst>
          </p:cNvPr>
          <p:cNvSpPr/>
          <p:nvPr/>
        </p:nvSpPr>
        <p:spPr>
          <a:xfrm>
            <a:off x="971600" y="4197698"/>
            <a:ext cx="2448272" cy="1080120"/>
          </a:xfrm>
          <a:prstGeom prst="wedgeRoundRectCallout">
            <a:avLst>
              <a:gd name="adj1" fmla="val -30427"/>
              <a:gd name="adj2" fmla="val -640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정규화 필요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573C3E8-0836-4CAD-978B-FA4238C8E264}"/>
              </a:ext>
            </a:extLst>
          </p:cNvPr>
          <p:cNvSpPr/>
          <p:nvPr/>
        </p:nvSpPr>
        <p:spPr>
          <a:xfrm>
            <a:off x="1731194" y="1807877"/>
            <a:ext cx="648072" cy="2088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B35EF9A8-9B7B-4118-B807-AA0EB8A04EEC}"/>
              </a:ext>
            </a:extLst>
          </p:cNvPr>
          <p:cNvSpPr/>
          <p:nvPr/>
        </p:nvSpPr>
        <p:spPr>
          <a:xfrm>
            <a:off x="2771800" y="937475"/>
            <a:ext cx="2448272" cy="1080120"/>
          </a:xfrm>
          <a:prstGeom prst="wedgeRoundRectCallout">
            <a:avLst>
              <a:gd name="adj1" fmla="val -68118"/>
              <a:gd name="adj2" fmla="val 547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범주형 데이터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507521-6DEA-4D61-AB9A-92BB372E2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47"/>
          <a:stretch/>
        </p:blipFill>
        <p:spPr>
          <a:xfrm>
            <a:off x="4067945" y="4377255"/>
            <a:ext cx="4248472" cy="150495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99F9ED-8BF7-4584-AA37-969F36E7B039}"/>
              </a:ext>
            </a:extLst>
          </p:cNvPr>
          <p:cNvCxnSpPr/>
          <p:nvPr/>
        </p:nvCxnSpPr>
        <p:spPr>
          <a:xfrm>
            <a:off x="4211960" y="3571131"/>
            <a:ext cx="504056" cy="865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13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FECE7-8F75-496B-9027-6763980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sklearn</a:t>
            </a:r>
            <a:r>
              <a:rPr lang="ko-KR" altLang="en-US" dirty="0"/>
              <a:t>의 데이터 정규화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35CA2A-7035-49DE-BB0C-EA78F752B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13839"/>
            <a:ext cx="6184354" cy="939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94BA6-5A36-4635-B45F-80CC1E16E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810" y="2948090"/>
            <a:ext cx="8191302" cy="163303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sklearn.preprocessing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MinMaxScaler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data = [[-1, 2], [-0.5, 6], [0, 10], [1, 18]]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scaler = </a:t>
            </a:r>
            <a:r>
              <a:rPr lang="en-US" altLang="ko-KR" sz="1600" kern="0" dirty="0" err="1">
                <a:latin typeface="Trebuchet MS" pitchFamily="34" charset="0"/>
              </a:rPr>
              <a:t>MinMaxScaler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scaler.fit</a:t>
            </a:r>
            <a:r>
              <a:rPr lang="en-US" altLang="ko-KR" sz="1600" kern="0" dirty="0">
                <a:latin typeface="Trebuchet MS" pitchFamily="34" charset="0"/>
              </a:rPr>
              <a:t>(data)		# </a:t>
            </a:r>
            <a:r>
              <a:rPr lang="ko-KR" altLang="en-US" sz="1600" kern="0" dirty="0">
                <a:latin typeface="Trebuchet MS" pitchFamily="34" charset="0"/>
              </a:rPr>
              <a:t>최대값과 최소값을 알아낸다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scaler.transform</a:t>
            </a:r>
            <a:r>
              <a:rPr lang="en-US" altLang="ko-KR" sz="1600" kern="0" dirty="0">
                <a:latin typeface="Trebuchet MS" pitchFamily="34" charset="0"/>
              </a:rPr>
              <a:t>(data))	# </a:t>
            </a:r>
            <a:r>
              <a:rPr lang="ko-KR" altLang="en-US" sz="1600" kern="0" dirty="0">
                <a:latin typeface="Trebuchet MS" pitchFamily="34" charset="0"/>
              </a:rPr>
              <a:t>데이터를 변환한다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FE105-18B6-448A-A40A-2D626C760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869160"/>
            <a:ext cx="8191302" cy="1076927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[[0.   0. 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[0.25 0.25]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[0.5  0.5 ]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[1.   1.  ]]</a:t>
            </a:r>
          </a:p>
        </p:txBody>
      </p:sp>
    </p:spTree>
    <p:extLst>
      <p:ext uri="{BB962C8B-B14F-4D97-AF65-F5344CB8AC3E}">
        <p14:creationId xmlns:p14="http://schemas.microsoft.com/office/powerpoint/2010/main" val="272451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FECE7-8F75-496B-9027-6763980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데이터 정규화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E3CB0-A401-4F76-AA1A-2E0BE098E6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데이터 정규화가 필요하면 </a:t>
            </a:r>
            <a:r>
              <a:rPr lang="en-US" altLang="ko-KR" dirty="0"/>
              <a:t>Normalization </a:t>
            </a:r>
            <a:r>
              <a:rPr lang="ko-KR" altLang="en-US" dirty="0"/>
              <a:t>레이어를 중간에 넣으면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94BA6-5A36-4635-B45F-80CC1E16E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2492896"/>
            <a:ext cx="8191302" cy="24251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adapt_data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([[1.], [2.], [3.], [4.], [5.]], </a:t>
            </a:r>
            <a:r>
              <a:rPr lang="en-US" altLang="ko-KR" sz="1600" kern="0" dirty="0" err="1">
                <a:latin typeface="Trebuchet MS" pitchFamily="34" charset="0"/>
              </a:rPr>
              <a:t>dtype</a:t>
            </a:r>
            <a:r>
              <a:rPr lang="en-US" altLang="ko-KR" sz="1600" kern="0" dirty="0">
                <a:latin typeface="Trebuchet MS" pitchFamily="34" charset="0"/>
              </a:rPr>
              <a:t>=np.float32)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input_data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([[1.], [2.], [3.]], np.float32)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layer = Normalization()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layer.adapt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adapt_data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layer(</a:t>
            </a:r>
            <a:r>
              <a:rPr lang="en-US" altLang="ko-KR" sz="1600" kern="0" dirty="0" err="1">
                <a:latin typeface="Trebuchet MS" pitchFamily="34" charset="0"/>
              </a:rPr>
              <a:t>input_data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&lt;</a:t>
            </a:r>
            <a:r>
              <a:rPr lang="en-US" altLang="ko-KR" sz="1600" kern="0" dirty="0" err="1">
                <a:latin typeface="Trebuchet MS" pitchFamily="34" charset="0"/>
              </a:rPr>
              <a:t>tf.Tensor</a:t>
            </a:r>
            <a:r>
              <a:rPr lang="en-US" altLang="ko-KR" sz="1600" kern="0" dirty="0">
                <a:latin typeface="Trebuchet MS" pitchFamily="34" charset="0"/>
              </a:rPr>
              <a:t>: shape=(3, 1), </a:t>
            </a:r>
            <a:r>
              <a:rPr lang="en-US" altLang="ko-KR" sz="1600" kern="0" dirty="0" err="1">
                <a:latin typeface="Trebuchet MS" pitchFamily="34" charset="0"/>
              </a:rPr>
              <a:t>dtype</a:t>
            </a:r>
            <a:r>
              <a:rPr lang="en-US" altLang="ko-KR" sz="1600" kern="0" dirty="0">
                <a:latin typeface="Trebuchet MS" pitchFamily="34" charset="0"/>
              </a:rPr>
              <a:t>=float32,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array([[-1.4142135 ],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[-0.70710677],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[ 0.        ]], </a:t>
            </a:r>
            <a:r>
              <a:rPr lang="en-US" altLang="ko-KR" sz="1600" kern="0" dirty="0" err="1">
                <a:latin typeface="Trebuchet MS" pitchFamily="34" charset="0"/>
              </a:rPr>
              <a:t>dtype</a:t>
            </a:r>
            <a:r>
              <a:rPr lang="en-US" altLang="ko-KR" sz="1600" kern="0" dirty="0">
                <a:latin typeface="Trebuchet MS" pitchFamily="34" charset="0"/>
              </a:rPr>
              <a:t>=float32)&gt;</a:t>
            </a:r>
          </a:p>
        </p:txBody>
      </p:sp>
    </p:spTree>
    <p:extLst>
      <p:ext uri="{BB962C8B-B14F-4D97-AF65-F5344CB8AC3E}">
        <p14:creationId xmlns:p14="http://schemas.microsoft.com/office/powerpoint/2010/main" val="3145023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EB445-2B9A-4445-A36A-F6001718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적합과 과소 적합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A8A71-B6E8-4918-AD92-F8AC72A900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과잉 적합</a:t>
            </a:r>
            <a:r>
              <a:rPr lang="en-US" altLang="ko-KR" dirty="0"/>
              <a:t>(over fitting)</a:t>
            </a:r>
            <a:r>
              <a:rPr lang="ko-KR" altLang="en-US" dirty="0"/>
              <a:t>은 지나치게 훈련 데이터에 특화돼 실제 적용 시 좋지 못한 결과가 나오는 것을 말한다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B3A241-F133-4697-9319-C7FE97A3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564904"/>
            <a:ext cx="4896544" cy="2813257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725B4F66-4497-464B-956D-F126CC8CF0B4}"/>
              </a:ext>
            </a:extLst>
          </p:cNvPr>
          <p:cNvSpPr/>
          <p:nvPr/>
        </p:nvSpPr>
        <p:spPr>
          <a:xfrm>
            <a:off x="7020272" y="4293096"/>
            <a:ext cx="1512168" cy="792088"/>
          </a:xfrm>
          <a:prstGeom prst="wedgeRoundRectCallout">
            <a:avLst>
              <a:gd name="adj1" fmla="val -86295"/>
              <a:gd name="adj2" fmla="val -110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일반화에 실패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619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73FEC-82A6-45E4-AD94-82484ABC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적합을 아는 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E99B28-B16D-4DD6-9AA1-65E68330754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88840"/>
            <a:ext cx="8153400" cy="3295650"/>
          </a:xfrm>
        </p:spPr>
      </p:pic>
    </p:spTree>
    <p:extLst>
      <p:ext uri="{BB962C8B-B14F-4D97-AF65-F5344CB8AC3E}">
        <p14:creationId xmlns:p14="http://schemas.microsoft.com/office/powerpoint/2010/main" val="3321447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51391-4855-4B03-9364-98E166EA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적합의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089F0-F87E-4372-8770-763E281131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영화 리뷰를 분류하는 문제를 생각해보자</a:t>
            </a:r>
            <a:r>
              <a:rPr lang="en-US" altLang="ko-KR" sz="1800" b="0" i="0" u="none" strike="noStrike" baseline="0" dirty="0">
                <a:latin typeface="SandSm"/>
              </a:rPr>
              <a:t>. IMDB </a:t>
            </a:r>
            <a:r>
              <a:rPr lang="ko-KR" altLang="en-US" sz="1800" b="0" i="0" u="none" strike="noStrike" baseline="0" dirty="0">
                <a:latin typeface="SandSm"/>
              </a:rPr>
              <a:t>사이트는 영화에 대한 리뷰가 올라가 있는 사이트이다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영화 리뷰를 입력하면 리뷰가 긍정적인지 부정적인지를 파악하는 신경망을 구현해보자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7FE9F6-4D13-484A-86E8-E5521984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212976"/>
            <a:ext cx="4314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96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D54FD-7A2E-4173-9A72-344A825B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D7C6E-6B2A-49A5-836F-051E3389A2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76D0E-E03A-4AA5-A916-6BB3EBF03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23" y="1593267"/>
            <a:ext cx="8191302" cy="469754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데이터 다운로드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train_data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test_data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 = \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tf.keras.datasets.imdb.load_data</a:t>
            </a:r>
            <a:r>
              <a:rPr lang="en-US" altLang="ko-KR" sz="1600" kern="0" dirty="0">
                <a:latin typeface="Trebuchet MS" pitchFamily="34" charset="0"/>
              </a:rPr>
              <a:t>( </a:t>
            </a:r>
            <a:r>
              <a:rPr lang="en-US" altLang="ko-KR" sz="1600" kern="0" dirty="0" err="1">
                <a:latin typeface="Trebuchet MS" pitchFamily="34" charset="0"/>
              </a:rPr>
              <a:t>num_words</a:t>
            </a:r>
            <a:r>
              <a:rPr lang="en-US" altLang="ko-KR" sz="1600" kern="0" dirty="0">
                <a:latin typeface="Trebuchet MS" pitchFamily="34" charset="0"/>
              </a:rPr>
              <a:t>=1000)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원</a:t>
            </a:r>
            <a:r>
              <a:rPr lang="en-US" altLang="ko-KR" sz="1600" kern="0" dirty="0">
                <a:latin typeface="Trebuchet MS" pitchFamily="34" charset="0"/>
              </a:rPr>
              <a:t>-</a:t>
            </a:r>
            <a:r>
              <a:rPr lang="ko-KR" altLang="en-US" sz="1600" kern="0" dirty="0">
                <a:latin typeface="Trebuchet MS" pitchFamily="34" charset="0"/>
              </a:rPr>
              <a:t>핫 인코딩으로 변환하는 함수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one_hot_sequences</a:t>
            </a:r>
            <a:r>
              <a:rPr lang="en-US" altLang="ko-KR" sz="1600" kern="0" dirty="0">
                <a:latin typeface="Trebuchet MS" pitchFamily="34" charset="0"/>
              </a:rPr>
              <a:t>(sequences, dimension=1000):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results = </a:t>
            </a:r>
            <a:r>
              <a:rPr lang="en-US" altLang="ko-KR" sz="1600" kern="0" dirty="0" err="1">
                <a:latin typeface="Trebuchet MS" pitchFamily="34" charset="0"/>
              </a:rPr>
              <a:t>numpy.zeros</a:t>
            </a:r>
            <a:r>
              <a:rPr lang="en-US" altLang="ko-KR" sz="1600" kern="0" dirty="0">
                <a:latin typeface="Trebuchet MS" pitchFamily="34" charset="0"/>
              </a:rPr>
              <a:t>((</a:t>
            </a:r>
            <a:r>
              <a:rPr lang="en-US" altLang="ko-KR" sz="1600" kern="0" dirty="0" err="1">
                <a:latin typeface="Trebuchet MS" pitchFamily="34" charset="0"/>
              </a:rPr>
              <a:t>len</a:t>
            </a:r>
            <a:r>
              <a:rPr lang="en-US" altLang="ko-KR" sz="1600" kern="0" dirty="0">
                <a:latin typeface="Trebuchet MS" pitchFamily="34" charset="0"/>
              </a:rPr>
              <a:t>(sequences), dimension))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word_index</a:t>
            </a:r>
            <a:r>
              <a:rPr lang="en-US" altLang="ko-KR" sz="1600" kern="0" dirty="0">
                <a:latin typeface="Trebuchet MS" pitchFamily="34" charset="0"/>
              </a:rPr>
              <a:t> in enumerate(sequences):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results[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word_index</a:t>
            </a:r>
            <a:r>
              <a:rPr lang="en-US" altLang="ko-KR" sz="1600" kern="0" dirty="0">
                <a:latin typeface="Trebuchet MS" pitchFamily="34" charset="0"/>
              </a:rPr>
              <a:t>] = 1.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return results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train_data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one_hot_sequences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train_data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test_data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one_hot_sequences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test_data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9020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D54FD-7A2E-4173-9A72-344A825B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D7C6E-6B2A-49A5-836F-051E3389A2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76D0E-E03A-4AA5-A916-6BB3EBF03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23" y="1593267"/>
            <a:ext cx="8191302" cy="469754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 모델 구축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=(1000,)))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(1, activation='sigmoid'))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(loss='</a:t>
            </a:r>
            <a:r>
              <a:rPr lang="en-US" altLang="ko-KR" sz="1600" kern="0" dirty="0" err="1">
                <a:latin typeface="Trebuchet MS" pitchFamily="34" charset="0"/>
              </a:rPr>
              <a:t>binary_crossentropy</a:t>
            </a:r>
            <a:r>
              <a:rPr lang="en-US" altLang="ko-KR" sz="1600" kern="0" dirty="0">
                <a:latin typeface="Trebuchet MS" pitchFamily="34" charset="0"/>
              </a:rPr>
              <a:t>', 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metrics=['accuracy'])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 훈련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>
                <a:latin typeface="Trebuchet MS" pitchFamily="34" charset="0"/>
              </a:rPr>
              <a:t>검증 데이터 전달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history = </a:t>
            </a: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train_data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epochs=20,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=512,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</a:t>
            </a:r>
            <a:r>
              <a:rPr lang="en-US" altLang="ko-KR" sz="1600" kern="0" dirty="0" err="1">
                <a:latin typeface="Trebuchet MS" pitchFamily="34" charset="0"/>
              </a:rPr>
              <a:t>validation_data</a:t>
            </a:r>
            <a:r>
              <a:rPr lang="en-US" altLang="ko-KR" sz="1600" kern="0" dirty="0">
                <a:latin typeface="Trebuchet MS" pitchFamily="34" charset="0"/>
              </a:rPr>
              <a:t>=(</a:t>
            </a:r>
            <a:r>
              <a:rPr lang="en-US" altLang="ko-KR" sz="1600" kern="0" dirty="0" err="1">
                <a:latin typeface="Trebuchet MS" pitchFamily="34" charset="0"/>
              </a:rPr>
              <a:t>test_data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verbose=2)</a:t>
            </a:r>
          </a:p>
        </p:txBody>
      </p:sp>
    </p:spTree>
    <p:extLst>
      <p:ext uri="{BB962C8B-B14F-4D97-AF65-F5344CB8AC3E}">
        <p14:creationId xmlns:p14="http://schemas.microsoft.com/office/powerpoint/2010/main" val="4126027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D54FD-7A2E-4173-9A72-344A825B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D7C6E-6B2A-49A5-836F-051E3389A2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76D0E-E03A-4AA5-A916-6BB3EBF03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23" y="1593267"/>
            <a:ext cx="8191302" cy="469754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훈련 데이터의 </a:t>
            </a:r>
            <a:r>
              <a:rPr lang="ko-KR" altLang="en-US" sz="1600" kern="0" dirty="0" err="1">
                <a:latin typeface="Trebuchet MS" pitchFamily="34" charset="0"/>
              </a:rPr>
              <a:t>손실값과</a:t>
            </a:r>
            <a:r>
              <a:rPr lang="ko-KR" altLang="en-US" sz="1600" kern="0" dirty="0">
                <a:latin typeface="Trebuchet MS" pitchFamily="34" charset="0"/>
              </a:rPr>
              <a:t> 검증 데이터의 </a:t>
            </a:r>
            <a:r>
              <a:rPr lang="ko-KR" altLang="en-US" sz="1600" kern="0" dirty="0" err="1">
                <a:latin typeface="Trebuchet MS" pitchFamily="34" charset="0"/>
              </a:rPr>
              <a:t>손실값을</a:t>
            </a:r>
            <a:r>
              <a:rPr lang="ko-KR" altLang="en-US" sz="1600" kern="0" dirty="0">
                <a:latin typeface="Trebuchet MS" pitchFamily="34" charset="0"/>
              </a:rPr>
              <a:t> 그래프에 출력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history_dict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loss_values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history_dict</a:t>
            </a:r>
            <a:r>
              <a:rPr lang="en-US" altLang="ko-KR" sz="1600" kern="0" dirty="0">
                <a:latin typeface="Trebuchet MS" pitchFamily="34" charset="0"/>
              </a:rPr>
              <a:t>['loss']		# </a:t>
            </a:r>
            <a:r>
              <a:rPr lang="ko-KR" altLang="en-US" sz="1600" kern="0" dirty="0">
                <a:latin typeface="Trebuchet MS" pitchFamily="34" charset="0"/>
              </a:rPr>
              <a:t>훈련 데이터 </a:t>
            </a:r>
            <a:r>
              <a:rPr lang="ko-KR" altLang="en-US" sz="1600" kern="0" dirty="0" err="1">
                <a:latin typeface="Trebuchet MS" pitchFamily="34" charset="0"/>
              </a:rPr>
              <a:t>손실값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val_loss_values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history_dict</a:t>
            </a:r>
            <a:r>
              <a:rPr lang="en-US" altLang="ko-KR" sz="1600" kern="0" dirty="0">
                <a:latin typeface="Trebuchet MS" pitchFamily="34" charset="0"/>
              </a:rPr>
              <a:t>['</a:t>
            </a:r>
            <a:r>
              <a:rPr lang="en-US" altLang="ko-KR" sz="1600" kern="0" dirty="0" err="1">
                <a:latin typeface="Trebuchet MS" pitchFamily="34" charset="0"/>
              </a:rPr>
              <a:t>val_loss</a:t>
            </a:r>
            <a:r>
              <a:rPr lang="en-US" altLang="ko-KR" sz="1600" kern="0" dirty="0">
                <a:latin typeface="Trebuchet MS" pitchFamily="34" charset="0"/>
              </a:rPr>
              <a:t>']	# </a:t>
            </a:r>
            <a:r>
              <a:rPr lang="ko-KR" altLang="en-US" sz="1600" kern="0" dirty="0">
                <a:latin typeface="Trebuchet MS" pitchFamily="34" charset="0"/>
              </a:rPr>
              <a:t>검증 데이터 </a:t>
            </a:r>
            <a:r>
              <a:rPr lang="ko-KR" altLang="en-US" sz="1600" kern="0" dirty="0" err="1">
                <a:latin typeface="Trebuchet MS" pitchFamily="34" charset="0"/>
              </a:rPr>
              <a:t>손실값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 = </a:t>
            </a:r>
            <a:r>
              <a:rPr lang="en-US" altLang="ko-KR" sz="1600" kern="0" dirty="0" err="1">
                <a:latin typeface="Trebuchet MS" pitchFamily="34" charset="0"/>
              </a:rPr>
              <a:t>history_dict</a:t>
            </a:r>
            <a:r>
              <a:rPr lang="en-US" altLang="ko-KR" sz="1600" kern="0" dirty="0">
                <a:latin typeface="Trebuchet MS" pitchFamily="34" charset="0"/>
              </a:rPr>
              <a:t>['accuracy']			# </a:t>
            </a:r>
            <a:r>
              <a:rPr lang="ko-KR" altLang="en-US" sz="1600" kern="0" dirty="0">
                <a:latin typeface="Trebuchet MS" pitchFamily="34" charset="0"/>
              </a:rPr>
              <a:t>정확도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epochs = range(1, </a:t>
            </a:r>
            <a:r>
              <a:rPr lang="en-US" altLang="ko-KR" sz="1600" kern="0" dirty="0" err="1">
                <a:latin typeface="Trebuchet MS" pitchFamily="34" charset="0"/>
              </a:rPr>
              <a:t>len</a:t>
            </a:r>
            <a:r>
              <a:rPr lang="en-US" altLang="ko-KR" sz="1600" kern="0" dirty="0">
                <a:latin typeface="Trebuchet MS" pitchFamily="34" charset="0"/>
              </a:rPr>
              <a:t>(acc) + 1)		# </a:t>
            </a:r>
            <a:r>
              <a:rPr lang="ko-KR" altLang="en-US" sz="1600" kern="0" dirty="0" err="1">
                <a:latin typeface="Trebuchet MS" pitchFamily="34" charset="0"/>
              </a:rPr>
              <a:t>에포크</a:t>
            </a:r>
            <a:r>
              <a:rPr lang="ko-KR" altLang="en-US" sz="1600" kern="0" dirty="0">
                <a:latin typeface="Trebuchet MS" pitchFamily="34" charset="0"/>
              </a:rPr>
              <a:t> 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r>
              <a:rPr lang="en-US" altLang="ko-KR" sz="1600" kern="0" dirty="0">
                <a:latin typeface="Trebuchet MS" pitchFamily="34" charset="0"/>
              </a:rPr>
              <a:t>['loss'])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r>
              <a:rPr lang="en-US" altLang="ko-KR" sz="1600" kern="0" dirty="0">
                <a:latin typeface="Trebuchet MS" pitchFamily="34" charset="0"/>
              </a:rPr>
              <a:t>['</a:t>
            </a:r>
            <a:r>
              <a:rPr lang="en-US" altLang="ko-KR" sz="1600" kern="0" dirty="0" err="1">
                <a:latin typeface="Trebuchet MS" pitchFamily="34" charset="0"/>
              </a:rPr>
              <a:t>val_loss</a:t>
            </a:r>
            <a:r>
              <a:rPr lang="en-US" altLang="ko-KR" sz="1600" kern="0" dirty="0">
                <a:latin typeface="Trebuchet MS" pitchFamily="34" charset="0"/>
              </a:rPr>
              <a:t>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plt.title</a:t>
            </a:r>
            <a:r>
              <a:rPr lang="en-US" altLang="ko-KR" sz="1600" kern="0" dirty="0">
                <a:latin typeface="Trebuchet MS" pitchFamily="34" charset="0"/>
              </a:rPr>
              <a:t>('Loss Plot')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plt.ylabel</a:t>
            </a:r>
            <a:r>
              <a:rPr lang="en-US" altLang="ko-KR" sz="1600" kern="0" dirty="0">
                <a:latin typeface="Trebuchet MS" pitchFamily="34" charset="0"/>
              </a:rPr>
              <a:t>('loss')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plt.xlabel</a:t>
            </a:r>
            <a:r>
              <a:rPr lang="en-US" altLang="ko-KR" sz="1600" kern="0" dirty="0">
                <a:latin typeface="Trebuchet MS" pitchFamily="34" charset="0"/>
              </a:rPr>
              <a:t>('epochs')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plt.legend</a:t>
            </a:r>
            <a:r>
              <a:rPr lang="en-US" altLang="ko-KR" sz="1600" kern="0" dirty="0">
                <a:latin typeface="Trebuchet MS" pitchFamily="34" charset="0"/>
              </a:rPr>
              <a:t>(['train error', '</a:t>
            </a:r>
            <a:r>
              <a:rPr lang="en-US" altLang="ko-KR" sz="1600" kern="0" dirty="0" err="1">
                <a:latin typeface="Trebuchet MS" pitchFamily="34" charset="0"/>
              </a:rPr>
              <a:t>val</a:t>
            </a:r>
            <a:r>
              <a:rPr lang="en-US" altLang="ko-KR" sz="1600" kern="0" dirty="0">
                <a:latin typeface="Trebuchet MS" pitchFamily="34" charset="0"/>
              </a:rPr>
              <a:t> error'], loc='upper left')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3259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7ABA6-7261-44D1-B137-571F86B4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</a:t>
            </a:r>
            <a:r>
              <a:rPr lang="ko-KR" altLang="en-US" dirty="0"/>
              <a:t>의 도움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66BCC-B7A4-4477-A3E6-88F1A6823E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DNN</a:t>
            </a:r>
            <a:r>
              <a:rPr lang="ko-KR" altLang="en-US" sz="1800" b="0" i="0" u="none" strike="noStrike" baseline="0" dirty="0">
                <a:latin typeface="SandSm"/>
              </a:rPr>
              <a:t>의 학습 속도는 상당히 느리고 계산 집약적이 기 때문에 학습에 시간과 자원이 많이 소모되었다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최근 </a:t>
            </a:r>
            <a:r>
              <a:rPr lang="en-US" altLang="ko-KR" sz="1800" b="0" i="0" u="none" strike="noStrike" baseline="0" dirty="0">
                <a:latin typeface="SandSm"/>
              </a:rPr>
              <a:t>GPU(Graphic Processor) </a:t>
            </a:r>
            <a:r>
              <a:rPr lang="ko-KR" altLang="en-US" sz="1800" b="0" i="0" u="none" strike="noStrike" baseline="0" dirty="0">
                <a:latin typeface="SandSm"/>
              </a:rPr>
              <a:t>기술이 엄청나게 발전하면서 </a:t>
            </a:r>
            <a:r>
              <a:rPr lang="en-US" altLang="ko-KR" sz="1800" b="0" i="0" u="none" strike="noStrike" baseline="0" dirty="0">
                <a:latin typeface="SandSm"/>
              </a:rPr>
              <a:t>GPU</a:t>
            </a:r>
            <a:r>
              <a:rPr lang="ko-KR" altLang="en-US" sz="1800" b="0" i="0" u="none" strike="noStrike" baseline="0" dirty="0">
                <a:latin typeface="SandSm"/>
              </a:rPr>
              <a:t>가 제공하는 데이터 처리 기능을 </a:t>
            </a:r>
            <a:r>
              <a:rPr lang="ko-KR" altLang="en-US" sz="1800" b="0" i="0" u="none" strike="noStrike" baseline="0" dirty="0" err="1">
                <a:latin typeface="SandSm"/>
              </a:rPr>
              <a:t>딥러닝도</a:t>
            </a:r>
            <a:r>
              <a:rPr lang="ko-KR" altLang="en-US" sz="1800" b="0" i="0" u="none" strike="noStrike" baseline="0" dirty="0">
                <a:latin typeface="SandSm"/>
              </a:rPr>
              <a:t> 사용할 수 있게 되었다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딥러닝 혁명에는 </a:t>
            </a:r>
            <a:r>
              <a:rPr lang="ko-KR" altLang="en-US" sz="1800" b="0" i="0" u="none" strike="noStrike" baseline="0" dirty="0" err="1">
                <a:latin typeface="SandSm"/>
              </a:rPr>
              <a:t>게임머들의</a:t>
            </a:r>
            <a:r>
              <a:rPr lang="ko-KR" altLang="en-US" sz="1800" b="0" i="0" u="none" strike="noStrike" baseline="0" dirty="0">
                <a:latin typeface="SandSm"/>
              </a:rPr>
              <a:t> 도움도 컸다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503E04-4D17-4611-BB0F-726CFDC99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85" y="3284984"/>
            <a:ext cx="64103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65CC3-CDAD-4CD2-B87C-28CB128A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841432-F403-4F56-810B-FF472664805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27087" y="2190750"/>
            <a:ext cx="7724775" cy="3314700"/>
          </a:xfrm>
        </p:spPr>
      </p:pic>
    </p:spTree>
    <p:extLst>
      <p:ext uri="{BB962C8B-B14F-4D97-AF65-F5344CB8AC3E}">
        <p14:creationId xmlns:p14="http://schemas.microsoft.com/office/powerpoint/2010/main" val="78106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443A6-5257-43EF-91B9-E2BD8B11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 방지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3871B-8936-4000-80E8-64580DE348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조기 종료</a:t>
            </a:r>
            <a:r>
              <a:rPr lang="en-US" altLang="ko-KR" sz="1800" b="0" i="0" u="none" strike="noStrike" baseline="0" dirty="0">
                <a:latin typeface="SandSm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검증 손실이 증가하면 훈련을 조기에 종료한다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가중치 규제 방법</a:t>
            </a:r>
            <a:r>
              <a:rPr lang="en-US" altLang="ko-KR" sz="1800" b="0" i="0" u="none" strike="noStrike" baseline="0" dirty="0">
                <a:latin typeface="SandSm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가중치의 절대값을 제한한다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데이터 증강 방법</a:t>
            </a:r>
            <a:r>
              <a:rPr lang="en-US" altLang="ko-KR" sz="1800" b="0" i="0" u="none" strike="noStrike" baseline="0" dirty="0">
                <a:latin typeface="SandSm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데이터를 많이 만든다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드롭아웃</a:t>
            </a:r>
            <a:r>
              <a:rPr lang="ko-KR" altLang="en-US" sz="1800" b="0" i="0" u="none" strike="noStrike" baseline="0" dirty="0">
                <a:latin typeface="SandSm"/>
              </a:rPr>
              <a:t> 방법</a:t>
            </a:r>
            <a:r>
              <a:rPr lang="en-US" altLang="ko-KR" sz="1800" b="0" i="0" u="none" strike="noStrike" baseline="0" dirty="0">
                <a:latin typeface="SandSm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몇 개의 뉴런을 쉬게 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6183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4289C-399B-472E-950A-13361520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조기종료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21717-4B59-4DA6-BFFC-1C9D5A3C3E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검증 손실이 더 이상 감소하지 않는 것처럼 보일 때마다 훈련을 중단할 수 있다</a:t>
            </a:r>
            <a:r>
              <a:rPr lang="en-US" altLang="ko-KR" dirty="0"/>
              <a:t>.</a:t>
            </a:r>
            <a:r>
              <a:rPr lang="ko-KR" altLang="en-US" dirty="0"/>
              <a:t>이런 식으로 훈련을 중단하는 것을 조기 종료</a:t>
            </a:r>
            <a:r>
              <a:rPr lang="en-US" altLang="ko-KR" dirty="0"/>
              <a:t>(Early Stopping)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801B8-5C45-4AD9-BEC4-83CA77C0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852936"/>
            <a:ext cx="51911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25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EC082-7BD1-4F0D-9508-8E0422F2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규제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D6E4D-EFFC-4DD1-A5B5-63D05F7EFF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5300" y="1743074"/>
            <a:ext cx="8153400" cy="4495800"/>
          </a:xfrm>
        </p:spPr>
        <p:txBody>
          <a:bodyPr/>
          <a:lstStyle/>
          <a:p>
            <a:r>
              <a:rPr lang="ko-KR" altLang="en-US" dirty="0"/>
              <a:t>가중치의 값이 너무 크면</a:t>
            </a:r>
            <a:r>
              <a:rPr lang="en-US" altLang="ko-KR" dirty="0"/>
              <a:t>, </a:t>
            </a:r>
            <a:r>
              <a:rPr lang="ko-KR" altLang="en-US" dirty="0"/>
              <a:t>판단 경계선이 복잡해지고 과잉 적합이 일어난다는 사실을 발견하였다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840668-5583-44C5-A795-B553909D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019424"/>
            <a:ext cx="3171825" cy="590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E64D9A-A431-4F13-AA3F-5F57A7E0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345" y="3638549"/>
            <a:ext cx="3086100" cy="70485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F740F78-2AE0-464E-92C9-4E23B43A2FCE}"/>
              </a:ext>
            </a:extLst>
          </p:cNvPr>
          <p:cNvSpPr/>
          <p:nvPr/>
        </p:nvSpPr>
        <p:spPr>
          <a:xfrm>
            <a:off x="6300192" y="2638424"/>
            <a:ext cx="1800200" cy="646560"/>
          </a:xfrm>
          <a:prstGeom prst="wedgeRoundRectCallout">
            <a:avLst>
              <a:gd name="adj1" fmla="val -114966"/>
              <a:gd name="adj2" fmla="val 32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L1 </a:t>
            </a:r>
            <a:r>
              <a:rPr lang="ko-KR" altLang="en-US" dirty="0"/>
              <a:t>규제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806673B-89CA-4BE9-8629-E6B8B6729F87}"/>
              </a:ext>
            </a:extLst>
          </p:cNvPr>
          <p:cNvSpPr/>
          <p:nvPr/>
        </p:nvSpPr>
        <p:spPr>
          <a:xfrm>
            <a:off x="6372200" y="4115369"/>
            <a:ext cx="1800200" cy="646560"/>
          </a:xfrm>
          <a:prstGeom prst="wedgeRoundRectCallout">
            <a:avLst>
              <a:gd name="adj1" fmla="val -124286"/>
              <a:gd name="adj2" fmla="val -607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L2 </a:t>
            </a:r>
            <a:r>
              <a:rPr lang="ko-KR" altLang="en-US" dirty="0"/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1976013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D54FD-7A2E-4173-9A72-344A825B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76D0E-E03A-4AA5-A916-6BB3EBF03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23" y="1593267"/>
            <a:ext cx="8191302" cy="197974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 모델 구축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</a:t>
            </a:r>
            <a:r>
              <a:rPr lang="en-US" altLang="ko-KR" sz="1600" kern="0" dirty="0" err="1">
                <a:latin typeface="Trebuchet MS" pitchFamily="34" charset="0"/>
              </a:rPr>
              <a:t>kernel_regularizer</a:t>
            </a:r>
            <a:r>
              <a:rPr lang="en-US" altLang="ko-KR" sz="1600" kern="0" dirty="0">
                <a:latin typeface="Trebuchet MS" pitchFamily="34" charset="0"/>
              </a:rPr>
              <a:t>=tf.keras.regularizers.l2(0.001),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=(1000,)))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		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</a:t>
            </a:r>
            <a:r>
              <a:rPr lang="en-US" altLang="ko-KR" sz="1600" kern="0" dirty="0" err="1">
                <a:latin typeface="Trebuchet MS" pitchFamily="34" charset="0"/>
              </a:rPr>
              <a:t>kernel_regularizer</a:t>
            </a:r>
            <a:r>
              <a:rPr lang="en-US" altLang="ko-KR" sz="1600" kern="0" dirty="0">
                <a:latin typeface="Trebuchet MS" pitchFamily="34" charset="0"/>
              </a:rPr>
              <a:t>=tf.keras.regularizers.l2(0.001), 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(1, activation='sigmoid'))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39DDF-B12A-4A69-B31E-530A01430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738385"/>
            <a:ext cx="6163597" cy="27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11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BC7E4-25A8-45FE-A9B8-F716EE2D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드롭 아웃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C6F91-3816-4789-A5A9-BD1A946578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드롭아웃은</a:t>
            </a:r>
            <a:r>
              <a:rPr lang="ko-KR" altLang="en-US" sz="1800" b="0" i="0" u="none" strike="noStrike" baseline="0" dirty="0">
                <a:latin typeface="SandSm"/>
              </a:rPr>
              <a:t> 몇 개의 노드들을 학습 과정에서 랜덤하게 제외하는 것이다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87D300-8889-47CA-95D3-8C51DB03B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132856"/>
            <a:ext cx="35718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58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D54FD-7A2E-4173-9A72-344A825B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76D0E-E03A-4AA5-A916-6BB3EBF03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23" y="1593267"/>
            <a:ext cx="8191302" cy="197974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 모델 구축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=(10000,)))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tf.keras.layers.Dropout</a:t>
            </a:r>
            <a:r>
              <a:rPr lang="en-US" altLang="ko-KR" sz="1600" kern="0" dirty="0">
                <a:latin typeface="Trebuchet MS" pitchFamily="34" charset="0"/>
              </a:rPr>
              <a:t>(0.5))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tf.keras.layers.Dropout</a:t>
            </a:r>
            <a:r>
              <a:rPr lang="en-US" altLang="ko-KR" sz="1600" kern="0" dirty="0">
                <a:latin typeface="Trebuchet MS" pitchFamily="34" charset="0"/>
              </a:rPr>
              <a:t>(0.5))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(1, activation='sigmoid'))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7612D9-01EA-457F-8F9F-7B4C2AB2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762065"/>
            <a:ext cx="4316174" cy="30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86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2E94F-2A7A-4CB8-84E1-E57E22E6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증강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E5CC55-CC6F-4ED0-BF6E-036303FCA48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데이터 증강</a:t>
            </a:r>
            <a:r>
              <a:rPr lang="en-US" altLang="ko-KR" dirty="0"/>
              <a:t>(data augmentation) </a:t>
            </a:r>
            <a:r>
              <a:rPr lang="ko-KR" altLang="en-US" dirty="0"/>
              <a:t>방법은 소량의 훈련 데이터에서 많은 훈련 데이터를 뽑아내는 방법이다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E0F388-F0F5-4645-A933-6CE02AE1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85" y="2636912"/>
            <a:ext cx="6936630" cy="32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55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2ADFE-622D-4825-A345-8F47607A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, </a:t>
            </a:r>
            <a:r>
              <a:rPr lang="ko-KR" altLang="en-US" dirty="0" err="1"/>
              <a:t>규제항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B87F7-9EB7-49FC-80E7-0E94CD5D28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https://playground.tensorflow.org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7D458F-BC4D-430C-8512-95BD066B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08" y="2132856"/>
            <a:ext cx="7199784" cy="42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20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5E702-1A6C-4134-B07E-2ADF4489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앙상블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B8729-4294-4710-87E9-7AA1FA4E51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앙상블</a:t>
            </a:r>
            <a:r>
              <a:rPr lang="en-US" altLang="ko-KR" dirty="0"/>
              <a:t>(ensemble)</a:t>
            </a:r>
            <a:r>
              <a:rPr lang="ko-KR" altLang="en-US" dirty="0"/>
              <a:t>은 여러 전문가를 동시에 훈련시키는 것과 같다</a:t>
            </a:r>
            <a:r>
              <a:rPr lang="en-US" altLang="ko-KR" dirty="0"/>
              <a:t>. </a:t>
            </a:r>
            <a:r>
              <a:rPr lang="ko-KR" altLang="en-US" dirty="0"/>
              <a:t>이 방법은 동일한 딥러닝 신경망을 </a:t>
            </a:r>
            <a:r>
              <a:rPr lang="en-US" altLang="ko-KR" dirty="0"/>
              <a:t>N</a:t>
            </a:r>
            <a:r>
              <a:rPr lang="ko-KR" altLang="en-US" dirty="0"/>
              <a:t>개를 만드는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신경망을 독립적으로 학습시킨 후에 마지막에 합치는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BECDCF-40F5-49FF-83F9-DD8B5807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27" y="2846003"/>
            <a:ext cx="5318546" cy="36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6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2BFC2-F2B9-47A1-B9AC-E3B81E24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은닉층의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C35159-E2E8-46E5-BB98-7288E8633D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은닉층은 무슨 역할을 하고 있는 것일까</a:t>
            </a:r>
            <a:r>
              <a:rPr lang="en-US" altLang="ko-KR" sz="1800" b="0" i="0" u="none" strike="noStrike" baseline="0" dirty="0">
                <a:latin typeface="SandSm"/>
              </a:rPr>
              <a:t>? -&gt; </a:t>
            </a:r>
            <a:r>
              <a:rPr lang="ko-KR" altLang="en-US" sz="1800" b="0" i="0" u="none" strike="noStrike" baseline="0" dirty="0">
                <a:latin typeface="SandSm"/>
              </a:rPr>
              <a:t>여러 개의 </a:t>
            </a:r>
            <a:r>
              <a:rPr lang="ko-KR" altLang="en-US" sz="1800" b="0" i="0" u="none" strike="noStrike" baseline="0" dirty="0" err="1">
                <a:latin typeface="SandSm"/>
              </a:rPr>
              <a:t>은닉층</a:t>
            </a:r>
            <a:r>
              <a:rPr lang="ko-KR" altLang="en-US" sz="1800" b="0" i="0" u="none" strike="noStrike" baseline="0" dirty="0">
                <a:latin typeface="SandSm"/>
              </a:rPr>
              <a:t> 중에서 </a:t>
            </a:r>
            <a:r>
              <a:rPr lang="ko-KR" altLang="en-US" sz="1800" b="0" i="0" u="none" strike="noStrike" baseline="0" dirty="0" err="1">
                <a:latin typeface="SandSm"/>
              </a:rPr>
              <a:t>앞단은</a:t>
            </a:r>
            <a:r>
              <a:rPr lang="ko-KR" altLang="en-US" sz="1800" b="0" i="0" u="none" strike="noStrike" baseline="0" dirty="0">
                <a:latin typeface="SandSm"/>
              </a:rPr>
              <a:t> 경계선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에지</a:t>
            </a:r>
            <a:r>
              <a:rPr lang="en-US" altLang="ko-KR" sz="1800" b="0" i="0" u="none" strike="noStrike" baseline="0" dirty="0">
                <a:latin typeface="SandSm"/>
              </a:rPr>
              <a:t>)</a:t>
            </a:r>
            <a:r>
              <a:rPr lang="ko-KR" altLang="en-US" sz="1800" b="0" i="0" u="none" strike="noStrike" baseline="0" dirty="0">
                <a:latin typeface="SandSm"/>
              </a:rPr>
              <a:t>과 같은 저급 특징들을 추출하고 </a:t>
            </a:r>
            <a:r>
              <a:rPr lang="ko-KR" altLang="en-US" sz="1800" b="0" i="0" u="none" strike="noStrike" baseline="0" dirty="0" err="1">
                <a:latin typeface="SandSm"/>
              </a:rPr>
              <a:t>뒷단은</a:t>
            </a:r>
            <a:r>
              <a:rPr lang="ko-KR" altLang="en-US" sz="1800" b="0" i="0" u="none" strike="noStrike" baseline="0" dirty="0">
                <a:latin typeface="SandSm"/>
              </a:rPr>
              <a:t> 코너와 같은 고급 특징들을 추출한다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8AA30B-A0DE-4919-A737-B4B81DF08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44871"/>
            <a:ext cx="4401035" cy="41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C2C56-F38A-48D0-9295-25FC7D7855A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우리는 </a:t>
            </a:r>
            <a:r>
              <a:rPr lang="en-US" altLang="ko-KR" sz="1800" b="0" i="0" u="none" strike="noStrike" baseline="0" dirty="0">
                <a:latin typeface="SandSm"/>
              </a:rPr>
              <a:t>7</a:t>
            </a:r>
            <a:r>
              <a:rPr lang="ko-KR" altLang="en-US" sz="1800" b="0" i="0" u="none" strike="noStrike" baseline="0" dirty="0">
                <a:latin typeface="SandSm"/>
              </a:rPr>
              <a:t>장에서 </a:t>
            </a:r>
            <a:r>
              <a:rPr lang="en-US" altLang="ko-KR" sz="1800" b="0" i="0" u="none" strike="noStrike" baseline="0" dirty="0">
                <a:latin typeface="SandSm"/>
              </a:rPr>
              <a:t>MNIST </a:t>
            </a:r>
            <a:r>
              <a:rPr lang="ko-KR" altLang="en-US" sz="1800" b="0" i="0" u="none" strike="noStrike" baseline="0" dirty="0">
                <a:latin typeface="SandSm"/>
              </a:rPr>
              <a:t>숫자를 </a:t>
            </a:r>
            <a:r>
              <a:rPr lang="en-US" altLang="ko-KR" sz="1800" b="0" i="0" u="none" strike="noStrike" baseline="0" dirty="0">
                <a:latin typeface="SandSm"/>
              </a:rPr>
              <a:t>MLP</a:t>
            </a:r>
            <a:r>
              <a:rPr lang="ko-KR" altLang="en-US" sz="1800" b="0" i="0" u="none" strike="noStrike" baseline="0" dirty="0">
                <a:latin typeface="SandSm"/>
              </a:rPr>
              <a:t>로 인식해본 경험이 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동일한 데이터 세트에 대하여 이번에는 심층 신경망을 사용해보자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얼마나 정확도가 증가할까</a:t>
            </a:r>
            <a:r>
              <a:rPr lang="en-US" altLang="ko-KR" sz="1800" b="0" i="0" u="none" strike="noStrike" baseline="0" dirty="0">
                <a:latin typeface="SandSm"/>
              </a:rPr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D7D2A-380B-4E3E-AD8B-405E6E70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94" y="2636912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mnist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tf.keras.datasets.mnist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),(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 / 255.0, 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tf.keras.layers.Flatten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=(28,28)))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(512,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tf.keras.layers.Dropout</a:t>
            </a:r>
            <a:r>
              <a:rPr lang="en-US" altLang="ko-KR" sz="1600" kern="0" dirty="0">
                <a:latin typeface="Trebuchet MS" pitchFamily="34" charset="0"/>
              </a:rPr>
              <a:t>(0.2))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712319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D7D2A-380B-4E3E-AD8B-405E6E70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844824"/>
            <a:ext cx="8191302" cy="158417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loss='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model.evaluate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55612-73C6-4938-A2F1-6B232D86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5" y="3789040"/>
            <a:ext cx="8191302" cy="266429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1/5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[======================] - 7s 116us/sample - loss: 0.2205 - acc: 0.9348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2/5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[======================] - 7s 110us/sample - loss: 0.0969 - acc: 0.9700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3/5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[======================] - 7s 109us/sample - loss: 0.0678 - acc: 0.9785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4/5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[======================] - 6s 108us/sample - loss: 0.0529 - acc: 0.9834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[======================] - 7s 108us/sample - loss: 0.0428 - acc: 0.9859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10000/10000 [======================] - 0s 43us/sample </a:t>
            </a:r>
            <a:r>
              <a:rPr lang="en-US" altLang="ko-KR" sz="1400" kern="0" dirty="0">
                <a:solidFill>
                  <a:srgbClr val="FF0000"/>
                </a:solidFill>
                <a:latin typeface="Trebuchet MS" pitchFamily="34" charset="0"/>
              </a:rPr>
              <a:t>- loss: 0.0645 - acc: 0.9795</a:t>
            </a:r>
          </a:p>
        </p:txBody>
      </p:sp>
    </p:spTree>
    <p:extLst>
      <p:ext uri="{BB962C8B-B14F-4D97-AF65-F5344CB8AC3E}">
        <p14:creationId xmlns:p14="http://schemas.microsoft.com/office/powerpoint/2010/main" val="3441597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패션 아이템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C2C56-F38A-48D0-9295-25FC7D7855A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이번 절에서는 </a:t>
            </a:r>
            <a:r>
              <a:rPr lang="ko-KR" altLang="en-US" sz="1800" b="0" i="0" u="none" strike="noStrike" baseline="0" dirty="0" err="1">
                <a:latin typeface="SandSm"/>
              </a:rPr>
              <a:t>텐서플로우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튜토리얼에</a:t>
            </a:r>
            <a:r>
              <a:rPr lang="ko-KR" altLang="en-US" sz="1800" b="0" i="0" u="none" strike="noStrike" baseline="0" dirty="0">
                <a:latin typeface="SandSm"/>
              </a:rPr>
              <a:t> 나오는 패션 아이템을 심층 신경망으로 분류하는 코드를 살펴보자</a:t>
            </a:r>
            <a:r>
              <a:rPr lang="en-US" altLang="ko-KR" sz="1800" b="0" i="0" u="none" strike="noStrike" baseline="0" dirty="0">
                <a:latin typeface="SandSm"/>
              </a:rPr>
              <a:t>. (https://www.tensorflow.org/tutorials/keras/basic_classification)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E61960-2EC4-4735-9383-2A82AF04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28" y="2852936"/>
            <a:ext cx="726754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20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4F0F4-DE5B-4782-9E34-E9CAAF19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세트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A69CF-374F-43F9-ADF9-B2331BA9F3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이미지는 </a:t>
            </a:r>
            <a:r>
              <a:rPr lang="en-US" altLang="ko-KR" dirty="0"/>
              <a:t>28x28 </a:t>
            </a:r>
            <a:r>
              <a:rPr lang="ko-KR" altLang="en-US" dirty="0"/>
              <a:t>크기이고 픽셀 값은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255 </a:t>
            </a:r>
            <a:r>
              <a:rPr lang="ko-KR" altLang="en-US" dirty="0"/>
              <a:t>사이의 값이다</a:t>
            </a:r>
            <a:r>
              <a:rPr lang="en-US" altLang="ko-KR" dirty="0"/>
              <a:t>. </a:t>
            </a:r>
            <a:r>
              <a:rPr lang="ko-KR" altLang="en-US" dirty="0"/>
              <a:t>레이블</a:t>
            </a:r>
            <a:r>
              <a:rPr lang="en-US" altLang="ko-KR" dirty="0"/>
              <a:t>(label)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/>
              <a:t>까지의 정수로서 패션 아이템의 범주를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BEF6C-4608-4AF2-A5CE-E5AA2D81F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87" y="2608536"/>
            <a:ext cx="7163016" cy="34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43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41070-B1FB-4278-9576-5E80FF39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하나의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303309-9013-4AA2-AE29-D06DFF6DE5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plt.imshow</a:t>
            </a:r>
            <a:r>
              <a:rPr lang="en-US" altLang="ko-KR" dirty="0"/>
              <a:t>(</a:t>
            </a:r>
            <a:r>
              <a:rPr lang="en-US" altLang="ko-KR" dirty="0" err="1"/>
              <a:t>train_images</a:t>
            </a:r>
            <a:r>
              <a:rPr lang="en-US" altLang="ko-KR" dirty="0"/>
              <a:t>[0])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60FD41-907C-4758-86AA-D68E1310A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48880"/>
            <a:ext cx="30289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843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패션 아이템 분류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D7D2A-380B-4E3E-AD8B-405E6E70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01" y="1772816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keras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</a:t>
            </a:r>
            <a:r>
              <a:rPr lang="en-US" altLang="ko-KR" sz="1600" kern="0" dirty="0">
                <a:latin typeface="Trebuchet MS" pitchFamily="34" charset="0"/>
              </a:rPr>
              <a:t> import datasets, layers, models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fashion_mnist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keras.datasets.fashion_mnist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fashion_mnist.load_data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plt.imshow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[0])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</p:txBody>
      </p:sp>
    </p:spTree>
    <p:extLst>
      <p:ext uri="{BB962C8B-B14F-4D97-AF65-F5344CB8AC3E}">
        <p14:creationId xmlns:p14="http://schemas.microsoft.com/office/powerpoint/2010/main" val="510640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패션 아이템 분류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D7D2A-380B-4E3E-AD8B-405E6E70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01" y="1772816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layers.Flatten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=(28, 28)))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(128,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loss='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test_loss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test_acc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model.evaluate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print('</a:t>
            </a:r>
            <a:r>
              <a:rPr lang="ko-KR" altLang="en-US" sz="1600" kern="0" dirty="0">
                <a:latin typeface="Trebuchet MS" pitchFamily="34" charset="0"/>
              </a:rPr>
              <a:t>정확도</a:t>
            </a:r>
            <a:r>
              <a:rPr lang="en-US" altLang="ko-KR" sz="1600" kern="0" dirty="0">
                <a:latin typeface="Trebuchet MS" pitchFamily="34" charset="0"/>
              </a:rPr>
              <a:t>:', </a:t>
            </a:r>
            <a:r>
              <a:rPr lang="en-US" altLang="ko-KR" sz="1600" kern="0" dirty="0" err="1">
                <a:latin typeface="Trebuchet MS" pitchFamily="34" charset="0"/>
              </a:rPr>
              <a:t>test_acc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E9C5B-D653-40E5-A132-E9D5B5852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5" y="5229200"/>
            <a:ext cx="8191302" cy="79208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10000/10000 [==============================] - 0s 32us/sample - loss: 0.3560 -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acc: 0.8701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정확도</a:t>
            </a:r>
            <a:r>
              <a:rPr lang="en-US" altLang="ko-KR" sz="1600" kern="0" dirty="0">
                <a:latin typeface="Trebuchet MS" pitchFamily="34" charset="0"/>
              </a:rPr>
              <a:t>: 0.8701</a:t>
            </a:r>
            <a:endParaRPr lang="en-US" altLang="ko-KR" sz="1600" kern="0" dirty="0">
              <a:solidFill>
                <a:srgbClr val="FF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82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타이타닉 생존자 예측하기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1015132-301C-4718-B64B-788717F11DE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03566"/>
            <a:ext cx="8153400" cy="3489067"/>
          </a:xfrm>
        </p:spPr>
      </p:pic>
    </p:spTree>
    <p:extLst>
      <p:ext uri="{BB962C8B-B14F-4D97-AF65-F5344CB8AC3E}">
        <p14:creationId xmlns:p14="http://schemas.microsoft.com/office/powerpoint/2010/main" val="29878680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적재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136494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pandas as </a:t>
            </a:r>
            <a:r>
              <a:rPr lang="en-US" altLang="ko-KR" sz="1600" kern="0" dirty="0" err="1">
                <a:latin typeface="Trebuchet MS" pitchFamily="34" charset="0"/>
              </a:rPr>
              <a:t>pd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6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 다운로드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302506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데이터 세트를 </a:t>
            </a:r>
            <a:r>
              <a:rPr lang="ko-KR" altLang="en-US" sz="1600" kern="0" dirty="0" err="1">
                <a:latin typeface="Trebuchet MS" pitchFamily="34" charset="0"/>
              </a:rPr>
              <a:t>읽어들인다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train = </a:t>
            </a:r>
            <a:r>
              <a:rPr lang="en-US" altLang="ko-KR" sz="1600" kern="0" dirty="0" err="1">
                <a:latin typeface="Trebuchet MS" pitchFamily="34" charset="0"/>
              </a:rPr>
              <a:t>pd.read_csv</a:t>
            </a:r>
            <a:r>
              <a:rPr lang="en-US" altLang="ko-KR" sz="1600" kern="0" dirty="0">
                <a:latin typeface="Trebuchet MS" pitchFamily="34" charset="0"/>
              </a:rPr>
              <a:t>("train.csv", </a:t>
            </a:r>
            <a:r>
              <a:rPr lang="en-US" altLang="ko-KR" sz="1600" kern="0" dirty="0" err="1">
                <a:latin typeface="Trebuchet MS" pitchFamily="34" charset="0"/>
              </a:rPr>
              <a:t>sep</a:t>
            </a:r>
            <a:r>
              <a:rPr lang="en-US" altLang="ko-KR" sz="1600" kern="0" dirty="0">
                <a:latin typeface="Trebuchet MS" pitchFamily="34" charset="0"/>
              </a:rPr>
              <a:t>=',')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test = </a:t>
            </a:r>
            <a:r>
              <a:rPr lang="en-US" altLang="ko-KR" sz="1600" kern="0" dirty="0" err="1">
                <a:latin typeface="Trebuchet MS" pitchFamily="34" charset="0"/>
              </a:rPr>
              <a:t>pd.read_csv</a:t>
            </a:r>
            <a:r>
              <a:rPr lang="en-US" altLang="ko-KR" sz="1600" kern="0" dirty="0">
                <a:latin typeface="Trebuchet MS" pitchFamily="34" charset="0"/>
              </a:rPr>
              <a:t>("test.csv", </a:t>
            </a:r>
            <a:r>
              <a:rPr lang="en-US" altLang="ko-KR" sz="1600" kern="0" dirty="0" err="1">
                <a:latin typeface="Trebuchet MS" pitchFamily="34" charset="0"/>
              </a:rPr>
              <a:t>sep</a:t>
            </a:r>
            <a:r>
              <a:rPr lang="en-US" altLang="ko-KR" sz="1600" kern="0" dirty="0">
                <a:latin typeface="Trebuchet MS" pitchFamily="34" charset="0"/>
              </a:rPr>
              <a:t>=',')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필요없는</a:t>
            </a:r>
            <a:r>
              <a:rPr lang="ko-KR" altLang="en-US" sz="1600" kern="0" dirty="0">
                <a:latin typeface="Trebuchet MS" pitchFamily="34" charset="0"/>
              </a:rPr>
              <a:t> 컬럼을 삭제한다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train.drop</a:t>
            </a:r>
            <a:r>
              <a:rPr lang="en-US" altLang="ko-KR" sz="1600" kern="0" dirty="0">
                <a:latin typeface="Trebuchet MS" pitchFamily="34" charset="0"/>
              </a:rPr>
              <a:t>(['</a:t>
            </a:r>
            <a:r>
              <a:rPr lang="en-US" altLang="ko-KR" sz="1600" kern="0" dirty="0" err="1">
                <a:latin typeface="Trebuchet MS" pitchFamily="34" charset="0"/>
              </a:rPr>
              <a:t>SibSp</a:t>
            </a:r>
            <a:r>
              <a:rPr lang="en-US" altLang="ko-KR" sz="1600" kern="0" dirty="0">
                <a:latin typeface="Trebuchet MS" pitchFamily="34" charset="0"/>
              </a:rPr>
              <a:t>', 'Parch', 'Ticket', 'Embarked', 'Name',\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'Cabin', '</a:t>
            </a:r>
            <a:r>
              <a:rPr lang="en-US" altLang="ko-KR" sz="1600" kern="0" dirty="0" err="1">
                <a:latin typeface="Trebuchet MS" pitchFamily="34" charset="0"/>
              </a:rPr>
              <a:t>PassengerId</a:t>
            </a:r>
            <a:r>
              <a:rPr lang="en-US" altLang="ko-KR" sz="1600" kern="0" dirty="0">
                <a:latin typeface="Trebuchet MS" pitchFamily="34" charset="0"/>
              </a:rPr>
              <a:t>', 'Fare', 'Age'], 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=True, axis=1)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결손치가 있는 데이터 행은 삭제한다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train.dropna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225576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63E8F-6A40-4EAC-BC73-BB08BBE5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 vs</a:t>
            </a:r>
            <a:r>
              <a:rPr lang="ko-KR" altLang="en-US" dirty="0"/>
              <a:t> </a:t>
            </a:r>
            <a:r>
              <a:rPr lang="en-US" altLang="ko-KR" dirty="0"/>
              <a:t>DNN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196935-8BB8-4551-B1A7-5C8AFCE3274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3198" y="1988840"/>
            <a:ext cx="6972300" cy="3667125"/>
          </a:xfrm>
        </p:spPr>
      </p:pic>
    </p:spTree>
    <p:extLst>
      <p:ext uri="{BB962C8B-B14F-4D97-AF65-F5344CB8AC3E}">
        <p14:creationId xmlns:p14="http://schemas.microsoft.com/office/powerpoint/2010/main" val="1510402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9299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df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train.groupby</a:t>
            </a:r>
            <a:r>
              <a:rPr lang="en-US" altLang="ko-KR" sz="1600" kern="0" dirty="0">
                <a:latin typeface="Trebuchet MS" pitchFamily="34" charset="0"/>
              </a:rPr>
              <a:t>('Sex').mean()["Survived"]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df.plot</a:t>
            </a:r>
            <a:r>
              <a:rPr lang="en-US" altLang="ko-KR" sz="1600" kern="0" dirty="0">
                <a:latin typeface="Trebuchet MS" pitchFamily="34" charset="0"/>
              </a:rPr>
              <a:t>(kind='bar')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0" y="2901711"/>
            <a:ext cx="6233142" cy="301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4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학습 데이터 정제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302506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train.drop</a:t>
            </a:r>
            <a:r>
              <a:rPr lang="en-US" altLang="ko-KR" sz="1600" kern="0" dirty="0">
                <a:latin typeface="Trebuchet MS" pitchFamily="34" charset="0"/>
              </a:rPr>
              <a:t>(['</a:t>
            </a:r>
            <a:r>
              <a:rPr lang="en-US" altLang="ko-KR" sz="1600" kern="0" dirty="0" err="1">
                <a:latin typeface="Trebuchet MS" pitchFamily="34" charset="0"/>
              </a:rPr>
              <a:t>SibSp</a:t>
            </a:r>
            <a:r>
              <a:rPr lang="en-US" altLang="ko-KR" sz="1600" kern="0" dirty="0">
                <a:latin typeface="Trebuchet MS" pitchFamily="34" charset="0"/>
              </a:rPr>
              <a:t>', 'Parch', 'Ticket', 'Embarked', 'Name',\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'Cabin', '</a:t>
            </a:r>
            <a:r>
              <a:rPr lang="en-US" altLang="ko-KR" sz="1600" kern="0" dirty="0" err="1">
                <a:latin typeface="Trebuchet MS" pitchFamily="34" charset="0"/>
              </a:rPr>
              <a:t>PassengerId</a:t>
            </a:r>
            <a:r>
              <a:rPr lang="en-US" altLang="ko-KR" sz="1600" kern="0" dirty="0">
                <a:latin typeface="Trebuchet MS" pitchFamily="34" charset="0"/>
              </a:rPr>
              <a:t>', 'Fare', 'Age'], 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=True, axis=1)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train.head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Survived  </a:t>
            </a:r>
            <a:r>
              <a:rPr lang="en-US" altLang="ko-KR" sz="1600" kern="0" dirty="0" err="1">
                <a:latin typeface="Trebuchet MS" pitchFamily="34" charset="0"/>
              </a:rPr>
              <a:t>Pclass</a:t>
            </a:r>
            <a:r>
              <a:rPr lang="en-US" altLang="ko-KR" sz="1600" kern="0" dirty="0">
                <a:latin typeface="Trebuchet MS" pitchFamily="34" charset="0"/>
              </a:rPr>
              <a:t>     Sex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0         0       3    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         1       1  female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2         1       3  female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3         1       1  female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         0       3    male</a:t>
            </a:r>
          </a:p>
        </p:txBody>
      </p:sp>
    </p:spTree>
    <p:extLst>
      <p:ext uri="{BB962C8B-B14F-4D97-AF65-F5344CB8AC3E}">
        <p14:creationId xmlns:p14="http://schemas.microsoft.com/office/powerpoint/2010/main" val="2703783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범주형 데이터를 정수로 변환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371975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기호를 수치로 변환한다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ix in </a:t>
            </a:r>
            <a:r>
              <a:rPr lang="en-US" altLang="ko-KR" sz="1600" kern="0" dirty="0" err="1">
                <a:latin typeface="Trebuchet MS" pitchFamily="34" charset="0"/>
              </a:rPr>
              <a:t>train.index</a:t>
            </a:r>
            <a:r>
              <a:rPr lang="en-US" altLang="ko-KR" sz="1600" kern="0" dirty="0">
                <a:latin typeface="Trebuchet MS" pitchFamily="34" charset="0"/>
              </a:rPr>
              <a:t>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if 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'Sex']=="male":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'Sex']=1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else: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'Sex']=0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2</a:t>
            </a:r>
            <a:r>
              <a:rPr lang="ko-KR" altLang="en-US" sz="1600" kern="0" dirty="0">
                <a:latin typeface="Trebuchet MS" pitchFamily="34" charset="0"/>
              </a:rPr>
              <a:t>차원 배열을 </a:t>
            </a:r>
            <a:r>
              <a:rPr lang="en-US" altLang="ko-KR" sz="1600" kern="0" dirty="0">
                <a:latin typeface="Trebuchet MS" pitchFamily="34" charset="0"/>
              </a:rPr>
              <a:t>1</a:t>
            </a:r>
            <a:r>
              <a:rPr lang="ko-KR" altLang="en-US" sz="1600" kern="0" dirty="0">
                <a:latin typeface="Trebuchet MS" pitchFamily="34" charset="0"/>
              </a:rPr>
              <a:t>차원 배열로 </a:t>
            </a:r>
            <a:r>
              <a:rPr lang="ko-KR" altLang="en-US" sz="1600" kern="0" dirty="0" err="1">
                <a:latin typeface="Trebuchet MS" pitchFamily="34" charset="0"/>
              </a:rPr>
              <a:t>평탄화한다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target = </a:t>
            </a:r>
            <a:r>
              <a:rPr lang="en-US" altLang="ko-KR" sz="1600" kern="0" dirty="0" err="1">
                <a:latin typeface="Trebuchet MS" pitchFamily="34" charset="0"/>
              </a:rPr>
              <a:t>np.ravel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train.Survived</a:t>
            </a:r>
            <a:r>
              <a:rPr lang="en-US" altLang="ko-KR" sz="1600" kern="0" dirty="0">
                <a:latin typeface="Trebuchet MS" pitchFamily="34" charset="0"/>
              </a:rPr>
              <a:t>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생존여부를 학습 데이터에서 삭제한다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train.drop</a:t>
            </a:r>
            <a:r>
              <a:rPr lang="en-US" altLang="ko-KR" sz="1600" kern="0" dirty="0">
                <a:latin typeface="Trebuchet MS" pitchFamily="34" charset="0"/>
              </a:rPr>
              <a:t>(['Survived'], 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=True, axis=1)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train = </a:t>
            </a:r>
            <a:r>
              <a:rPr lang="en-US" altLang="ko-KR" sz="1600" kern="0" dirty="0" err="1">
                <a:solidFill>
                  <a:srgbClr val="FF0000"/>
                </a:solidFill>
                <a:latin typeface="Trebuchet MS" pitchFamily="34" charset="0"/>
              </a:rPr>
              <a:t>train.astype</a:t>
            </a: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(float)     # </a:t>
            </a:r>
            <a:r>
              <a:rPr lang="ko-KR" altLang="en-US" sz="1600" kern="0" dirty="0">
                <a:solidFill>
                  <a:srgbClr val="FF0000"/>
                </a:solidFill>
                <a:latin typeface="Trebuchet MS" pitchFamily="34" charset="0"/>
              </a:rPr>
              <a:t>최근 소스에서는 </a:t>
            </a: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float</a:t>
            </a:r>
            <a:r>
              <a:rPr lang="ko-KR" altLang="en-US" sz="1600" kern="0" dirty="0">
                <a:solidFill>
                  <a:srgbClr val="FF0000"/>
                </a:solidFill>
                <a:latin typeface="Trebuchet MS" pitchFamily="34" charset="0"/>
              </a:rPr>
              <a:t>형태로 </a:t>
            </a:r>
            <a:r>
              <a:rPr lang="ko-KR" altLang="en-US" sz="1600" kern="0" dirty="0" err="1">
                <a:solidFill>
                  <a:srgbClr val="FF0000"/>
                </a:solidFill>
                <a:latin typeface="Trebuchet MS" pitchFamily="34" charset="0"/>
              </a:rPr>
              <a:t>형변환하여야</a:t>
            </a:r>
            <a:r>
              <a:rPr lang="ko-KR" altLang="en-US" sz="1600" kern="0" dirty="0">
                <a:solidFill>
                  <a:srgbClr val="FF0000"/>
                </a:solidFill>
                <a:latin typeface="Trebuchet MS" pitchFamily="34" charset="0"/>
              </a:rPr>
              <a:t> </a:t>
            </a:r>
            <a:endParaRPr lang="en-US" altLang="ko-KR" sz="1600" kern="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F838547E-2CFD-4694-A14F-E546E065AB30}"/>
              </a:ext>
            </a:extLst>
          </p:cNvPr>
          <p:cNvSpPr/>
          <p:nvPr/>
        </p:nvSpPr>
        <p:spPr>
          <a:xfrm>
            <a:off x="5796136" y="5204534"/>
            <a:ext cx="2088232" cy="528722"/>
          </a:xfrm>
          <a:prstGeom prst="wedgeRoundRectCallout">
            <a:avLst>
              <a:gd name="adj1" fmla="val -39714"/>
              <a:gd name="adj2" fmla="val -1084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교과서 소스에 추가</a:t>
            </a:r>
          </a:p>
        </p:txBody>
      </p:sp>
      <p:sp>
        <p:nvSpPr>
          <p:cNvPr id="5" name="설명선 2 4">
            <a:extLst>
              <a:ext uri="{FF2B5EF4-FFF2-40B4-BE49-F238E27FC236}">
                <a16:creationId xmlns:a16="http://schemas.microsoft.com/office/drawing/2014/main" id="{37E00626-76B0-479C-A00F-C93054E5C7C2}"/>
              </a:ext>
            </a:extLst>
          </p:cNvPr>
          <p:cNvSpPr/>
          <p:nvPr/>
        </p:nvSpPr>
        <p:spPr>
          <a:xfrm>
            <a:off x="5220072" y="2204864"/>
            <a:ext cx="3728622" cy="91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8111"/>
              <a:gd name="adj6" fmla="val -384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컴퓨터는 숫자만 처리할 수 있다</a:t>
            </a:r>
            <a:r>
              <a:rPr lang="en-US" altLang="ko-KR" dirty="0"/>
              <a:t>. </a:t>
            </a: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 </a:t>
            </a:r>
            <a:r>
              <a:rPr lang="ko-KR" altLang="en-US" dirty="0"/>
              <a:t>사이의 실수만 처리 가능</a:t>
            </a:r>
          </a:p>
        </p:txBody>
      </p:sp>
    </p:spTree>
    <p:extLst>
      <p:ext uri="{BB962C8B-B14F-4D97-AF65-F5344CB8AC3E}">
        <p14:creationId xmlns:p14="http://schemas.microsoft.com/office/powerpoint/2010/main" val="24707853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모델 구축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314368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케라스</a:t>
            </a:r>
            <a:r>
              <a:rPr lang="ko-KR" altLang="en-US" sz="1600" kern="0" dirty="0">
                <a:latin typeface="Trebuchet MS" pitchFamily="34" charset="0"/>
              </a:rPr>
              <a:t> 모델을 생성한다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=(2,)))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(8,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(1, activation='sigmoid'))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케라스</a:t>
            </a:r>
            <a:r>
              <a:rPr lang="ko-KR" altLang="en-US" sz="1600" kern="0" dirty="0">
                <a:latin typeface="Trebuchet MS" pitchFamily="34" charset="0"/>
              </a:rPr>
              <a:t> 모델을 컴파일한다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(loss='</a:t>
            </a:r>
            <a:r>
              <a:rPr lang="en-US" altLang="ko-KR" sz="1600" kern="0" dirty="0" err="1">
                <a:latin typeface="Trebuchet MS" pitchFamily="34" charset="0"/>
              </a:rPr>
              <a:t>binary_crossentropy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케라스</a:t>
            </a:r>
            <a:r>
              <a:rPr lang="ko-KR" altLang="en-US" sz="1600" kern="0" dirty="0">
                <a:latin typeface="Trebuchet MS" pitchFamily="34" charset="0"/>
              </a:rPr>
              <a:t> 모델을 학습시킨다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(train, target, epochs=30,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=1, verbose=1)</a:t>
            </a:r>
          </a:p>
        </p:txBody>
      </p:sp>
    </p:spTree>
    <p:extLst>
      <p:ext uri="{BB962C8B-B14F-4D97-AF65-F5344CB8AC3E}">
        <p14:creationId xmlns:p14="http://schemas.microsoft.com/office/powerpoint/2010/main" val="14119918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7"/>
            <a:ext cx="8191302" cy="1906479"/>
          </a:xfrm>
          <a:prstGeom prst="rect">
            <a:avLst/>
          </a:prstGeom>
          <a:solidFill>
            <a:srgbClr val="CCFFCC"/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29/30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891/891 [==============================] - 1s 753us/sample - loss: 0.4591 -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0.7677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30/30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891/891 [==============================] - 1s 753us/sample - loss: 0.4547 -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0.7789</a:t>
            </a:r>
          </a:p>
        </p:txBody>
      </p:sp>
      <p:sp>
        <p:nvSpPr>
          <p:cNvPr id="3" name="설명선 2 2"/>
          <p:cNvSpPr/>
          <p:nvPr/>
        </p:nvSpPr>
        <p:spPr>
          <a:xfrm>
            <a:off x="3701988" y="3994214"/>
            <a:ext cx="3728622" cy="91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6058"/>
              <a:gd name="adj6" fmla="val -60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 </a:t>
            </a:r>
            <a:r>
              <a:rPr lang="en-US" altLang="ko-KR" dirty="0"/>
              <a:t>78% </a:t>
            </a:r>
            <a:r>
              <a:rPr lang="ko-KR" altLang="en-US" dirty="0"/>
              <a:t>정확도</a:t>
            </a:r>
          </a:p>
        </p:txBody>
      </p:sp>
    </p:spTree>
    <p:extLst>
      <p:ext uri="{BB962C8B-B14F-4D97-AF65-F5344CB8AC3E}">
        <p14:creationId xmlns:p14="http://schemas.microsoft.com/office/powerpoint/2010/main" val="1993398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 fontAlgn="base"/>
            <a:r>
              <a:rPr lang="en-US" altLang="ko-KR" dirty="0"/>
              <a:t>DNN(deep neural networks)</a:t>
            </a:r>
            <a:r>
              <a:rPr lang="ko-KR" altLang="en-US" dirty="0"/>
              <a:t>에서 사용하는 학습 알고리즘이다</a:t>
            </a:r>
            <a:r>
              <a:rPr lang="en-US" altLang="ko-KR" dirty="0"/>
              <a:t>. DNN</a:t>
            </a:r>
            <a:r>
              <a:rPr lang="ko-KR" altLang="en-US" dirty="0"/>
              <a:t>은 </a:t>
            </a:r>
            <a:r>
              <a:rPr lang="en-US" altLang="ko-KR" dirty="0"/>
              <a:t>MLP(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)</a:t>
            </a:r>
            <a:r>
              <a:rPr lang="ko-KR" altLang="en-US" dirty="0"/>
              <a:t>에서 은닉층의 개수를 증가시킨 것이다</a:t>
            </a:r>
            <a:r>
              <a:rPr lang="en-US" altLang="ko-KR" dirty="0"/>
              <a:t>.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/>
              <a:t>예전의 </a:t>
            </a:r>
            <a:r>
              <a:rPr lang="en-US" altLang="ko-KR" dirty="0"/>
              <a:t>MLP</a:t>
            </a:r>
            <a:r>
              <a:rPr lang="ko-KR" altLang="en-US" dirty="0"/>
              <a:t>에서는 인간이 영상의 특징을 추출하여서 신경망에 제공하였다</a:t>
            </a:r>
            <a:r>
              <a:rPr lang="en-US" altLang="ko-KR" dirty="0"/>
              <a:t>. DNN</a:t>
            </a:r>
            <a:r>
              <a:rPr lang="ko-KR" altLang="en-US" dirty="0"/>
              <a:t>에서는 특징 추출 자체도 학습으로 수행할 수 있다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그래디언트</a:t>
            </a:r>
            <a:r>
              <a:rPr lang="ko-KR" altLang="en-US" dirty="0"/>
              <a:t> 소실 문제란 은닉층이 신경망에 많이 추가되면 손실 함수의 </a:t>
            </a:r>
            <a:r>
              <a:rPr lang="ko-KR" altLang="en-US" dirty="0" err="1"/>
              <a:t>그래디언트가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 가까워지고 </a:t>
            </a:r>
            <a:r>
              <a:rPr lang="ko-KR" altLang="en-US" dirty="0" err="1"/>
              <a:t>따라서학습이</a:t>
            </a:r>
            <a:r>
              <a:rPr lang="ko-KR" altLang="en-US" dirty="0"/>
              <a:t> 되지 않는 현상이다</a:t>
            </a:r>
            <a:r>
              <a:rPr lang="en-US" altLang="ko-KR" dirty="0"/>
              <a:t>.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함수가 범인이었다</a:t>
            </a:r>
            <a:r>
              <a:rPr lang="en-US" altLang="ko-KR" dirty="0"/>
              <a:t>. </a:t>
            </a:r>
            <a:r>
              <a:rPr lang="ko-KR" altLang="en-US" dirty="0" err="1"/>
              <a:t>그래디언트</a:t>
            </a:r>
            <a:r>
              <a:rPr lang="ko-KR" altLang="en-US" dirty="0"/>
              <a:t> 소실 문제를 해결하기 위하여 </a:t>
            </a:r>
            <a:r>
              <a:rPr lang="en-US" altLang="ko-KR" dirty="0"/>
              <a:t>DNN</a:t>
            </a:r>
            <a:r>
              <a:rPr lang="ko-KR" altLang="en-US" dirty="0"/>
              <a:t>에서는 활성화 함수로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함수를 많이 사용한다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교차 엔트로피</a:t>
            </a:r>
            <a:r>
              <a:rPr lang="en-US" altLang="ko-KR" dirty="0"/>
              <a:t>(cross entropy)</a:t>
            </a:r>
            <a:r>
              <a:rPr lang="ko-KR" altLang="en-US" dirty="0"/>
              <a:t>를 손실 함수로 많이 사용한다</a:t>
            </a:r>
            <a:r>
              <a:rPr lang="en-US" altLang="ko-KR" dirty="0"/>
              <a:t>. </a:t>
            </a:r>
            <a:r>
              <a:rPr lang="ko-KR" altLang="en-US" dirty="0"/>
              <a:t>교차 엔트로피는 </a:t>
            </a:r>
            <a:r>
              <a:rPr lang="en-US" altLang="ko-KR" dirty="0"/>
              <a:t>2</a:t>
            </a:r>
            <a:r>
              <a:rPr lang="ko-KR" altLang="en-US" dirty="0"/>
              <a:t>개의 확률분포 간의 거리를 측정한 것이다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가중치의 초기값은 작은 난수로 결정되어야 한다</a:t>
            </a:r>
            <a:r>
              <a:rPr lang="en-US" altLang="ko-KR" dirty="0"/>
              <a:t>. </a:t>
            </a:r>
            <a:r>
              <a:rPr lang="ko-KR" altLang="en-US" dirty="0" err="1"/>
              <a:t>가우시안</a:t>
            </a:r>
            <a:r>
              <a:rPr lang="ko-KR" altLang="en-US" dirty="0"/>
              <a:t> 분포의 작은 난수를 사용하는 것이 좋다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온라인 학습과 배치 학습의 중간에 있는 방법이 미니 배치</a:t>
            </a:r>
            <a:r>
              <a:rPr lang="en-US" altLang="ko-KR" dirty="0"/>
              <a:t>(mini </a:t>
            </a:r>
            <a:r>
              <a:rPr lang="en-US" altLang="ko-KR" dirty="0" err="1"/>
              <a:t>barch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 방법에서는 훈련 데이터를 작은 배치들로 분리시켜서 하나의 배치가 끝날 때마다 학습을 수행하는 방법이다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26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FFEE3-4676-42B9-9152-7042A0AB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r>
              <a:rPr lang="en-US" altLang="ko-KR" dirty="0"/>
              <a:t> </a:t>
            </a:r>
            <a:r>
              <a:rPr lang="ko-KR" altLang="en-US" dirty="0"/>
              <a:t>소실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9E9FA-6567-4105-AA4F-9B7FCA08AD6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심층 신경망에서 </a:t>
            </a:r>
            <a:r>
              <a:rPr lang="ko-KR" altLang="en-US" sz="1800" b="0" i="0" u="none" strike="noStrike" baseline="0" dirty="0" err="1">
                <a:latin typeface="SandSm"/>
              </a:rPr>
              <a:t>그래디언트가</a:t>
            </a:r>
            <a:r>
              <a:rPr lang="ko-KR" altLang="en-US" sz="1800" b="0" i="0" u="none" strike="noStrike" baseline="0" dirty="0">
                <a:latin typeface="SandSm"/>
              </a:rPr>
              <a:t> 전달되다가 점점 </a:t>
            </a:r>
            <a:r>
              <a:rPr lang="en-US" altLang="ko-KR" sz="1800" b="0" i="0" u="none" strike="noStrike" baseline="0" dirty="0">
                <a:latin typeface="SandSm"/>
              </a:rPr>
              <a:t>0</a:t>
            </a:r>
            <a:r>
              <a:rPr lang="ko-KR" altLang="en-US" sz="1800" b="0" i="0" u="none" strike="noStrike" baseline="0" dirty="0">
                <a:latin typeface="SandSm"/>
              </a:rPr>
              <a:t>에 가까워지는 현상이다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BD0A0B-64B6-4CF2-AA55-450429CB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3" y="2348880"/>
            <a:ext cx="8327850" cy="33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2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5503B-F9DE-4EEE-9310-48FF68BB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범인은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3852F-E378-4295-8504-2AE065E443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범인은 </a:t>
            </a:r>
            <a:r>
              <a:rPr lang="ko-KR" altLang="en-US" sz="1800" b="0" i="0" u="none" strike="noStrike" baseline="0" dirty="0" err="1">
                <a:latin typeface="SandSm"/>
              </a:rPr>
              <a:t>시그모이드</a:t>
            </a:r>
            <a:r>
              <a:rPr lang="ko-KR" altLang="en-US" sz="1800" b="0" i="0" u="none" strike="noStrike" baseline="0" dirty="0">
                <a:latin typeface="SandSm"/>
              </a:rPr>
              <a:t> 활성화 함수로 드러난다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시그모이드</a:t>
            </a:r>
            <a:r>
              <a:rPr lang="ko-KR" altLang="en-US" sz="1800" b="0" i="0" u="none" strike="noStrike" baseline="0" dirty="0">
                <a:latin typeface="SandSm"/>
              </a:rPr>
              <a:t> 함수의 특성상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아주 큰 양수나 음수가 들어오면 출력이 포화되어서 거의 </a:t>
            </a:r>
            <a:r>
              <a:rPr lang="en-US" altLang="ko-KR" sz="1800" b="0" i="0" u="none" strike="noStrike" baseline="0" dirty="0">
                <a:latin typeface="SandSm"/>
              </a:rPr>
              <a:t>0</a:t>
            </a:r>
            <a:r>
              <a:rPr lang="ko-KR" altLang="en-US" sz="1800" b="0" i="0" u="none" strike="noStrike" baseline="0" dirty="0">
                <a:latin typeface="SandSm"/>
              </a:rPr>
              <a:t>이 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599BE-CB72-4799-8D2B-F4046158E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48000"/>
            <a:ext cx="721074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7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3385</TotalTime>
  <Words>3692</Words>
  <Application>Microsoft Office PowerPoint</Application>
  <PresentationFormat>화면 슬라이드 쇼(4:3)</PresentationFormat>
  <Paragraphs>411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76</vt:i4>
      </vt:variant>
    </vt:vector>
  </HeadingPairs>
  <TitlesOfParts>
    <vt:vector size="88" baseType="lpstr">
      <vt:lpstr>SandSm</vt:lpstr>
      <vt:lpstr>YDVYGOStd54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MLP와 케라스 라이브러리</vt:lpstr>
      <vt:lpstr>학습 목표</vt:lpstr>
      <vt:lpstr>심층신경망</vt:lpstr>
      <vt:lpstr>MLP의 문제점 해결</vt:lpstr>
      <vt:lpstr>GPU의 도움</vt:lpstr>
      <vt:lpstr>은닉층의 역할</vt:lpstr>
      <vt:lpstr>MLP vs DNN</vt:lpstr>
      <vt:lpstr>그래디언트 소실 문제</vt:lpstr>
      <vt:lpstr>범인은?</vt:lpstr>
      <vt:lpstr>역전파 알고리즘의 복습</vt:lpstr>
      <vt:lpstr>새로운 활성화 함수</vt:lpstr>
      <vt:lpstr>Lab: 활성화 함수 실험</vt:lpstr>
      <vt:lpstr>다양한 활성화 함수 변경</vt:lpstr>
      <vt:lpstr>손실 함수 선택 문제</vt:lpstr>
      <vt:lpstr>소프트맥스(softmax) 활성화 함수</vt:lpstr>
      <vt:lpstr>교차 엔트로피 손실 함수</vt:lpstr>
      <vt:lpstr>교차 엔트로피 손실 함수</vt:lpstr>
      <vt:lpstr>완벽하게 일치한다면</vt:lpstr>
      <vt:lpstr>Lab: 교차 엔트로피의 계산</vt:lpstr>
      <vt:lpstr>평균 제곱 오차 vs 교차 엔트로피</vt:lpstr>
      <vt:lpstr>케라스에서 손실함수</vt:lpstr>
      <vt:lpstr>실제 계산예</vt:lpstr>
      <vt:lpstr>PowerPoint 프레젠테이션</vt:lpstr>
      <vt:lpstr>PowerPoint 프레젠테이션</vt:lpstr>
      <vt:lpstr>가중치 초기화 문제</vt:lpstr>
      <vt:lpstr>가중치 초기화 문제</vt:lpstr>
      <vt:lpstr>난수 가중치 초기값</vt:lpstr>
      <vt:lpstr>난수 가중치 초기값</vt:lpstr>
      <vt:lpstr>Lab: 가중치 초기화 실험</vt:lpstr>
      <vt:lpstr>범주형 데이터 처리</vt:lpstr>
      <vt:lpstr>간단한 경우</vt:lpstr>
      <vt:lpstr>일반적인 범주형 데이터 변환 방법</vt:lpstr>
      <vt:lpstr>정수 인코딩</vt:lpstr>
      <vt:lpstr>원-핫 인코딩</vt:lpstr>
      <vt:lpstr>PowerPoint 프레젠테이션</vt:lpstr>
      <vt:lpstr>PowerPoint 프레젠테이션</vt:lpstr>
      <vt:lpstr>원-핫 인코딩(케라스 사용)</vt:lpstr>
      <vt:lpstr>데이터 정규화</vt:lpstr>
      <vt:lpstr>데이터 정규화</vt:lpstr>
      <vt:lpstr>예제</vt:lpstr>
      <vt:lpstr>훈련 데이터</vt:lpstr>
      <vt:lpstr>sklearn의 데이터 정규화 방법</vt:lpstr>
      <vt:lpstr>케라스의 데이터 정규화 방법</vt:lpstr>
      <vt:lpstr>과잉 적합과 과소 적합</vt:lpstr>
      <vt:lpstr>과잉 적합을 아는 방법</vt:lpstr>
      <vt:lpstr>과잉 적합의 예</vt:lpstr>
      <vt:lpstr>PowerPoint 프레젠테이션</vt:lpstr>
      <vt:lpstr>PowerPoint 프레젠테이션</vt:lpstr>
      <vt:lpstr>PowerPoint 프레젠테이션</vt:lpstr>
      <vt:lpstr>실행 결과</vt:lpstr>
      <vt:lpstr>과잉 적합 방지 전략</vt:lpstr>
      <vt:lpstr>조기종료</vt:lpstr>
      <vt:lpstr>가중치 규제</vt:lpstr>
      <vt:lpstr>PowerPoint 프레젠테이션</vt:lpstr>
      <vt:lpstr>드롭 아웃</vt:lpstr>
      <vt:lpstr>PowerPoint 프레젠테이션</vt:lpstr>
      <vt:lpstr>데이터 증강 방법</vt:lpstr>
      <vt:lpstr>Lab: 배치 크기, 학습률, 규제항</vt:lpstr>
      <vt:lpstr>앙상블 </vt:lpstr>
      <vt:lpstr>예제: MNIST 필기체 숫자 인식</vt:lpstr>
      <vt:lpstr>예제: MNIST 필기체 숫자 인식</vt:lpstr>
      <vt:lpstr>예제: 패션 아이템 분류</vt:lpstr>
      <vt:lpstr>데이터 세트</vt:lpstr>
      <vt:lpstr>하나의 데이터</vt:lpstr>
      <vt:lpstr>예제: 패션 아이템 분류</vt:lpstr>
      <vt:lpstr>예제: 패션 아이템 분류</vt:lpstr>
      <vt:lpstr>예제: 타이타닉 생존자 예측하기</vt:lpstr>
      <vt:lpstr>라이브러리 적재</vt:lpstr>
      <vt:lpstr>학습 데이터 다운로드</vt:lpstr>
      <vt:lpstr>시각화</vt:lpstr>
      <vt:lpstr>학습 데이터 정제</vt:lpstr>
      <vt:lpstr>범주형 데이터를 정수로 변환</vt:lpstr>
      <vt:lpstr>케라스 모델 구축</vt:lpstr>
      <vt:lpstr>실행결과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천 인국</cp:lastModifiedBy>
  <cp:revision>1024</cp:revision>
  <dcterms:created xsi:type="dcterms:W3CDTF">2012-03-12T19:09:15Z</dcterms:created>
  <dcterms:modified xsi:type="dcterms:W3CDTF">2021-07-28T06:42:38Z</dcterms:modified>
</cp:coreProperties>
</file>